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68" r:id="rId2"/>
    <p:sldId id="256" r:id="rId3"/>
    <p:sldId id="257" r:id="rId4"/>
    <p:sldId id="259" r:id="rId5"/>
    <p:sldId id="264" r:id="rId6"/>
    <p:sldId id="265" r:id="rId7"/>
    <p:sldId id="261" r:id="rId8"/>
    <p:sldId id="260" r:id="rId9"/>
    <p:sldId id="258" r:id="rId10"/>
    <p:sldId id="267" r:id="rId11"/>
    <p:sldId id="269" r:id="rId12"/>
    <p:sldId id="262" r:id="rId13"/>
    <p:sldId id="263" r:id="rId14"/>
    <p:sldId id="271" r:id="rId15"/>
    <p:sldId id="270" r:id="rId16"/>
    <p:sldId id="272" r:id="rId17"/>
    <p:sldId id="273" r:id="rId18"/>
    <p:sldId id="274" r:id="rId19"/>
    <p:sldId id="276"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8C7B19-8486-4A4D-9066-C49FF66F5519}" v="9" dt="2025-08-20T20:26:30.3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97" d="100"/>
          <a:sy n="97" d="100"/>
        </p:scale>
        <p:origin x="1110" y="306"/>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bishop" userId="58455050f1885560" providerId="LiveId" clId="{E38C7B19-8486-4A4D-9066-C49FF66F5519}"/>
    <pc:docChg chg="undo custSel modSld">
      <pc:chgData name="andrew bishop" userId="58455050f1885560" providerId="LiveId" clId="{E38C7B19-8486-4A4D-9066-C49FF66F5519}" dt="2025-08-20T20:26:30.357" v="19"/>
      <pc:docMkLst>
        <pc:docMk/>
      </pc:docMkLst>
      <pc:sldChg chg="addSp modSp">
        <pc:chgData name="andrew bishop" userId="58455050f1885560" providerId="LiveId" clId="{E38C7B19-8486-4A4D-9066-C49FF66F5519}" dt="2025-08-20T20:19:50.528" v="15"/>
        <pc:sldMkLst>
          <pc:docMk/>
          <pc:sldMk cId="2159547991" sldId="270"/>
        </pc:sldMkLst>
        <pc:picChg chg="add mod">
          <ac:chgData name="andrew bishop" userId="58455050f1885560" providerId="LiveId" clId="{E38C7B19-8486-4A4D-9066-C49FF66F5519}" dt="2025-08-20T20:19:50.528" v="15"/>
          <ac:picMkLst>
            <pc:docMk/>
            <pc:sldMk cId="2159547991" sldId="270"/>
            <ac:picMk id="9" creationId="{8ADD5B27-B924-3C95-96E7-3EDB9B9B281D}"/>
          </ac:picMkLst>
        </pc:picChg>
      </pc:sldChg>
      <pc:sldChg chg="addSp modSp">
        <pc:chgData name="andrew bishop" userId="58455050f1885560" providerId="LiveId" clId="{E38C7B19-8486-4A4D-9066-C49FF66F5519}" dt="2025-08-20T20:18:49.188" v="14"/>
        <pc:sldMkLst>
          <pc:docMk/>
          <pc:sldMk cId="4115687614" sldId="271"/>
        </pc:sldMkLst>
        <pc:picChg chg="add mod">
          <ac:chgData name="andrew bishop" userId="58455050f1885560" providerId="LiveId" clId="{E38C7B19-8486-4A4D-9066-C49FF66F5519}" dt="2025-08-20T20:18:49.188" v="14"/>
          <ac:picMkLst>
            <pc:docMk/>
            <pc:sldMk cId="4115687614" sldId="271"/>
            <ac:picMk id="7" creationId="{700F43DE-EF80-04CA-21CA-BE82E56A83A6}"/>
          </ac:picMkLst>
        </pc:picChg>
      </pc:sldChg>
      <pc:sldChg chg="addSp modSp">
        <pc:chgData name="andrew bishop" userId="58455050f1885560" providerId="LiveId" clId="{E38C7B19-8486-4A4D-9066-C49FF66F5519}" dt="2025-08-20T20:22:34.628" v="16"/>
        <pc:sldMkLst>
          <pc:docMk/>
          <pc:sldMk cId="2996155883" sldId="272"/>
        </pc:sldMkLst>
        <pc:picChg chg="add mod">
          <ac:chgData name="andrew bishop" userId="58455050f1885560" providerId="LiveId" clId="{E38C7B19-8486-4A4D-9066-C49FF66F5519}" dt="2025-08-20T20:22:34.628" v="16"/>
          <ac:picMkLst>
            <pc:docMk/>
            <pc:sldMk cId="2996155883" sldId="272"/>
            <ac:picMk id="12" creationId="{627337B7-9B89-F46A-938E-2AACC3C112E8}"/>
          </ac:picMkLst>
        </pc:picChg>
      </pc:sldChg>
      <pc:sldChg chg="addSp modSp">
        <pc:chgData name="andrew bishop" userId="58455050f1885560" providerId="LiveId" clId="{E38C7B19-8486-4A4D-9066-C49FF66F5519}" dt="2025-08-20T20:23:41.644" v="17"/>
        <pc:sldMkLst>
          <pc:docMk/>
          <pc:sldMk cId="473882755" sldId="273"/>
        </pc:sldMkLst>
        <pc:picChg chg="add mod">
          <ac:chgData name="andrew bishop" userId="58455050f1885560" providerId="LiveId" clId="{E38C7B19-8486-4A4D-9066-C49FF66F5519}" dt="2025-08-20T20:23:41.644" v="17"/>
          <ac:picMkLst>
            <pc:docMk/>
            <pc:sldMk cId="473882755" sldId="273"/>
            <ac:picMk id="4" creationId="{1740D6D3-FE33-422C-82FC-240E44338631}"/>
          </ac:picMkLst>
        </pc:picChg>
      </pc:sldChg>
      <pc:sldChg chg="addSp modSp">
        <pc:chgData name="andrew bishop" userId="58455050f1885560" providerId="LiveId" clId="{E38C7B19-8486-4A4D-9066-C49FF66F5519}" dt="2025-08-20T20:24:41.931" v="18"/>
        <pc:sldMkLst>
          <pc:docMk/>
          <pc:sldMk cId="3838162267" sldId="274"/>
        </pc:sldMkLst>
        <pc:picChg chg="add mod">
          <ac:chgData name="andrew bishop" userId="58455050f1885560" providerId="LiveId" clId="{E38C7B19-8486-4A4D-9066-C49FF66F5519}" dt="2025-08-20T20:24:41.931" v="18"/>
          <ac:picMkLst>
            <pc:docMk/>
            <pc:sldMk cId="3838162267" sldId="274"/>
            <ac:picMk id="6" creationId="{0D3746C0-2204-8532-1263-B09A9F8D11E4}"/>
          </ac:picMkLst>
        </pc:picChg>
      </pc:sldChg>
      <pc:sldChg chg="modSp">
        <pc:chgData name="andrew bishop" userId="58455050f1885560" providerId="LiveId" clId="{E38C7B19-8486-4A4D-9066-C49FF66F5519}" dt="2025-08-20T18:13:47.610" v="0"/>
        <pc:sldMkLst>
          <pc:docMk/>
          <pc:sldMk cId="1928333951" sldId="275"/>
        </pc:sldMkLst>
        <pc:spChg chg="mod">
          <ac:chgData name="andrew bishop" userId="58455050f1885560" providerId="LiveId" clId="{E38C7B19-8486-4A4D-9066-C49FF66F5519}" dt="2025-08-20T18:13:47.610" v="0"/>
          <ac:spMkLst>
            <pc:docMk/>
            <pc:sldMk cId="1928333951" sldId="275"/>
            <ac:spMk id="5" creationId="{C19F9CF7-27CD-6C35-C03E-55C32940660D}"/>
          </ac:spMkLst>
        </pc:spChg>
      </pc:sldChg>
      <pc:sldChg chg="addSp modSp mod">
        <pc:chgData name="andrew bishop" userId="58455050f1885560" providerId="LiveId" clId="{E38C7B19-8486-4A4D-9066-C49FF66F5519}" dt="2025-08-20T20:26:30.357" v="19"/>
        <pc:sldMkLst>
          <pc:docMk/>
          <pc:sldMk cId="2174949838" sldId="276"/>
        </pc:sldMkLst>
        <pc:spChg chg="mod">
          <ac:chgData name="andrew bishop" userId="58455050f1885560" providerId="LiveId" clId="{E38C7B19-8486-4A4D-9066-C49FF66F5519}" dt="2025-08-20T18:19:23.186" v="13" actId="27636"/>
          <ac:spMkLst>
            <pc:docMk/>
            <pc:sldMk cId="2174949838" sldId="276"/>
            <ac:spMk id="5" creationId="{A114C53F-85F0-1E0C-E025-D5E06C0AE9A4}"/>
          </ac:spMkLst>
        </pc:spChg>
        <pc:picChg chg="add mod">
          <ac:chgData name="andrew bishop" userId="58455050f1885560" providerId="LiveId" clId="{E38C7B19-8486-4A4D-9066-C49FF66F5519}" dt="2025-08-20T20:26:30.357" v="19"/>
          <ac:picMkLst>
            <pc:docMk/>
            <pc:sldMk cId="2174949838" sldId="276"/>
            <ac:picMk id="9" creationId="{4A44204E-3758-1820-5432-3ABCD59295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4B6F7B-DF33-47E7-A3E0-B13F342D7D39}" type="datetimeFigureOut">
              <a:rPr lang="en-US" smtClean="0"/>
              <a:t>8/20/2025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FE24D9-B029-4C20-A8BF-BCE8EFD33B3A}" type="slidenum">
              <a:rPr lang="en-US" smtClean="0"/>
              <a:t>‹#›</a:t>
            </a:fld>
            <a:endParaRPr lang="en-US"/>
          </a:p>
        </p:txBody>
      </p:sp>
    </p:spTree>
    <p:extLst>
      <p:ext uri="{BB962C8B-B14F-4D97-AF65-F5344CB8AC3E}">
        <p14:creationId xmlns:p14="http://schemas.microsoft.com/office/powerpoint/2010/main" val="4047255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FE24D9-B029-4C20-A8BF-BCE8EFD33B3A}" type="slidenum">
              <a:rPr lang="en-US" smtClean="0"/>
              <a:t>18</a:t>
            </a:fld>
            <a:endParaRPr lang="en-US"/>
          </a:p>
        </p:txBody>
      </p:sp>
    </p:spTree>
    <p:extLst>
      <p:ext uri="{BB962C8B-B14F-4D97-AF65-F5344CB8AC3E}">
        <p14:creationId xmlns:p14="http://schemas.microsoft.com/office/powerpoint/2010/main" val="2739393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BE04D1-9A25-4F8F-BF6E-32D566DC99C7}"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141883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7D5BE5-0C2D-4A64-8156-5A2FEE1662DA}"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822186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2C5A5-BACA-450F-B303-CD4715E99443}"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2640658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297DA3-470E-40BB-83AD-D9F2590AB260}" type="datetime1">
              <a:rPr lang="en-US" smtClean="0"/>
              <a:t>8/20/2025</a:t>
            </a:fld>
            <a:endParaRPr lang="en-US"/>
          </a:p>
        </p:txBody>
      </p:sp>
      <p:sp>
        <p:nvSpPr>
          <p:cNvPr id="6" name="Footer Placeholder 5"/>
          <p:cNvSpPr>
            <a:spLocks noGrp="1"/>
          </p:cNvSpPr>
          <p:nvPr>
            <p:ph type="ftr" sz="quarter" idx="11"/>
          </p:nvPr>
        </p:nvSpPr>
        <p:spPr/>
        <p:txBody>
          <a:bodyPr/>
          <a:lstStyle/>
          <a:p>
            <a:r>
              <a:rPr lang="en-US"/>
              <a:t>Andrew Bishop</a:t>
            </a:r>
          </a:p>
        </p:txBody>
      </p:sp>
      <p:sp>
        <p:nvSpPr>
          <p:cNvPr id="7" name="Slide Number Placeholder 6"/>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1961450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2B3F31-16F5-46F0-B00D-A5D02B04C14C}" type="datetime1">
              <a:rPr lang="en-US" smtClean="0"/>
              <a:t>8/20/2025</a:t>
            </a:fld>
            <a:endParaRPr lang="en-US"/>
          </a:p>
        </p:txBody>
      </p:sp>
      <p:sp>
        <p:nvSpPr>
          <p:cNvPr id="8" name="Footer Placeholder 7"/>
          <p:cNvSpPr>
            <a:spLocks noGrp="1"/>
          </p:cNvSpPr>
          <p:nvPr>
            <p:ph type="ftr" sz="quarter" idx="11"/>
          </p:nvPr>
        </p:nvSpPr>
        <p:spPr/>
        <p:txBody>
          <a:bodyPr/>
          <a:lstStyle/>
          <a:p>
            <a:r>
              <a:rPr lang="en-US"/>
              <a:t>Andrew Bishop</a:t>
            </a:r>
          </a:p>
        </p:txBody>
      </p:sp>
      <p:sp>
        <p:nvSpPr>
          <p:cNvPr id="9" name="Slide Number Placeholder 8"/>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836184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C237F9-2FCD-4765-BF7D-B411A05E3210}" type="datetime1">
              <a:rPr lang="en-US" smtClean="0"/>
              <a:t>8/20/2025</a:t>
            </a:fld>
            <a:endParaRPr lang="en-US"/>
          </a:p>
        </p:txBody>
      </p:sp>
      <p:sp>
        <p:nvSpPr>
          <p:cNvPr id="4" name="Footer Placeholder 3"/>
          <p:cNvSpPr>
            <a:spLocks noGrp="1"/>
          </p:cNvSpPr>
          <p:nvPr>
            <p:ph type="ftr" sz="quarter" idx="11"/>
          </p:nvPr>
        </p:nvSpPr>
        <p:spPr/>
        <p:txBody>
          <a:bodyPr/>
          <a:lstStyle/>
          <a:p>
            <a:r>
              <a:rPr lang="en-US"/>
              <a:t>Andrew Bishop</a:t>
            </a:r>
          </a:p>
        </p:txBody>
      </p:sp>
      <p:sp>
        <p:nvSpPr>
          <p:cNvPr id="5" name="Slide Number Placeholder 4"/>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175239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9CF2C-3FB7-40F1-9FFB-A87F67FAEC61}" type="datetime1">
              <a:rPr lang="en-US" smtClean="0"/>
              <a:t>8/20/2025</a:t>
            </a:fld>
            <a:endParaRPr lang="en-US"/>
          </a:p>
        </p:txBody>
      </p:sp>
      <p:sp>
        <p:nvSpPr>
          <p:cNvPr id="3" name="Footer Placeholder 2"/>
          <p:cNvSpPr>
            <a:spLocks noGrp="1"/>
          </p:cNvSpPr>
          <p:nvPr>
            <p:ph type="ftr" sz="quarter" idx="11"/>
          </p:nvPr>
        </p:nvSpPr>
        <p:spPr/>
        <p:txBody>
          <a:bodyPr/>
          <a:lstStyle/>
          <a:p>
            <a:r>
              <a:rPr lang="en-US"/>
              <a:t>Andrew Bishop</a:t>
            </a:r>
          </a:p>
        </p:txBody>
      </p:sp>
      <p:sp>
        <p:nvSpPr>
          <p:cNvPr id="4" name="Slide Number Placeholder 3"/>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32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61DA56-3F0F-4702-AF8A-8CC9F9506D0B}" type="datetime1">
              <a:rPr lang="en-US" smtClean="0"/>
              <a:t>8/20/2025</a:t>
            </a:fld>
            <a:endParaRPr lang="en-US"/>
          </a:p>
        </p:txBody>
      </p:sp>
      <p:sp>
        <p:nvSpPr>
          <p:cNvPr id="6" name="Footer Placeholder 5"/>
          <p:cNvSpPr>
            <a:spLocks noGrp="1"/>
          </p:cNvSpPr>
          <p:nvPr>
            <p:ph type="ftr" sz="quarter" idx="11"/>
          </p:nvPr>
        </p:nvSpPr>
        <p:spPr/>
        <p:txBody>
          <a:bodyPr/>
          <a:lstStyle/>
          <a:p>
            <a:r>
              <a:rPr lang="en-US"/>
              <a:t>Andrew Bishop</a:t>
            </a:r>
          </a:p>
        </p:txBody>
      </p:sp>
      <p:sp>
        <p:nvSpPr>
          <p:cNvPr id="7" name="Slide Number Placeholder 6"/>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226226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2D7921-B121-4B61-832F-37622B7CE8DE}" type="datetime1">
              <a:rPr lang="en-US" smtClean="0"/>
              <a:t>8/20/2025</a:t>
            </a:fld>
            <a:endParaRPr lang="en-US"/>
          </a:p>
        </p:txBody>
      </p:sp>
      <p:sp>
        <p:nvSpPr>
          <p:cNvPr id="6" name="Footer Placeholder 5"/>
          <p:cNvSpPr>
            <a:spLocks noGrp="1"/>
          </p:cNvSpPr>
          <p:nvPr>
            <p:ph type="ftr" sz="quarter" idx="11"/>
          </p:nvPr>
        </p:nvSpPr>
        <p:spPr/>
        <p:txBody>
          <a:bodyPr/>
          <a:lstStyle/>
          <a:p>
            <a:r>
              <a:rPr lang="en-US"/>
              <a:t>Andrew Bishop</a:t>
            </a:r>
          </a:p>
        </p:txBody>
      </p:sp>
      <p:sp>
        <p:nvSpPr>
          <p:cNvPr id="7" name="Slide Number Placeholder 6"/>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3874765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240960-3401-4D42-91D7-F25B33BACD55}"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234234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044825-D538-4A23-9DC1-7EE962EA5E9C}"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95605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F2A709-E5F3-486E-9D01-4C7CBFF96002}"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1645872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F83876-D2A9-4CD5-8220-AED5B625FE7D}"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63362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A070DF-2FF6-4607-B262-F323311626CF}"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109187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B9780D-16A9-4FC8-B314-3E0CEC64C820}"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3489482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FA66D9-4782-4A11-88C0-BB392452AE67}" type="datetime1">
              <a:rPr lang="en-US" smtClean="0"/>
              <a:t>8/20/2025</a:t>
            </a:fld>
            <a:endParaRPr lang="en-US"/>
          </a:p>
        </p:txBody>
      </p:sp>
      <p:sp>
        <p:nvSpPr>
          <p:cNvPr id="5" name="Footer Placeholder 4"/>
          <p:cNvSpPr>
            <a:spLocks noGrp="1"/>
          </p:cNvSpPr>
          <p:nvPr>
            <p:ph type="ftr" sz="quarter" idx="11"/>
          </p:nvPr>
        </p:nvSpPr>
        <p:spPr/>
        <p:txBody>
          <a:bodyPr/>
          <a:lstStyle/>
          <a:p>
            <a:r>
              <a:rPr lang="en-US"/>
              <a:t>Andrew Bishop</a:t>
            </a:r>
          </a:p>
        </p:txBody>
      </p:sp>
      <p:sp>
        <p:nvSpPr>
          <p:cNvPr id="6" name="Slide Number Placeholder 5"/>
          <p:cNvSpPr>
            <a:spLocks noGrp="1"/>
          </p:cNvSpPr>
          <p:nvPr>
            <p:ph type="sldNum" sz="quarter" idx="12"/>
          </p:nvPr>
        </p:nvSpPr>
        <p:spPr/>
        <p:txBody>
          <a:bodyPr/>
          <a:lstStyle/>
          <a:p>
            <a:fld id="{B4871048-7B02-4568-BD94-EFE6EA0A110A}" type="slidenum">
              <a:rPr lang="en-US" smtClean="0"/>
              <a:t>‹#›</a:t>
            </a:fld>
            <a:endParaRPr lang="en-US"/>
          </a:p>
        </p:txBody>
      </p:sp>
    </p:spTree>
    <p:extLst>
      <p:ext uri="{BB962C8B-B14F-4D97-AF65-F5344CB8AC3E}">
        <p14:creationId xmlns:p14="http://schemas.microsoft.com/office/powerpoint/2010/main" val="2653062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F88DE1C-A44B-45AC-9521-3198E9FC9EBE}" type="datetime1">
              <a:rPr lang="en-US" smtClean="0"/>
              <a:t>8/20/2025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Andrew Bishop</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871048-7B02-4568-BD94-EFE6EA0A110A}" type="slidenum">
              <a:rPr lang="en-US" smtClean="0"/>
              <a:t>‹#›</a:t>
            </a:fld>
            <a:endParaRPr lang="en-US"/>
          </a:p>
        </p:txBody>
      </p:sp>
    </p:spTree>
    <p:extLst>
      <p:ext uri="{BB962C8B-B14F-4D97-AF65-F5344CB8AC3E}">
        <p14:creationId xmlns:p14="http://schemas.microsoft.com/office/powerpoint/2010/main" val="4125728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18.m4a"/><Relationship Id="rId7" Type="http://schemas.openxmlformats.org/officeDocument/2006/relationships/image" Target="../media/image17.jpeg"/><Relationship Id="rId2" Type="http://schemas.microsoft.com/office/2007/relationships/media" Target="../media/media18.m4a"/><Relationship Id="rId1" Type="http://schemas.openxmlformats.org/officeDocument/2006/relationships/video" Target="https://www.youtube.com/embed/3I2x1srXdHc?feature=oembed" TargetMode="External"/><Relationship Id="rId6" Type="http://schemas.openxmlformats.org/officeDocument/2006/relationships/hyperlink" Target="https://www.youtube.com/watch?v=3I2x1srXdHc" TargetMode="External"/><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pn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A079F1-A99B-378F-63D7-E7859762D812}"/>
              </a:ext>
            </a:extLst>
          </p:cNvPr>
          <p:cNvSpPr txBox="1"/>
          <p:nvPr/>
        </p:nvSpPr>
        <p:spPr>
          <a:xfrm>
            <a:off x="2585156" y="654756"/>
            <a:ext cx="4278488" cy="3170099"/>
          </a:xfrm>
          <a:prstGeom prst="rect">
            <a:avLst/>
          </a:prstGeom>
          <a:noFill/>
        </p:spPr>
        <p:txBody>
          <a:bodyPr wrap="square" rtlCol="0">
            <a:spAutoFit/>
          </a:bodyPr>
          <a:lstStyle/>
          <a:p>
            <a:pPr algn="ctr"/>
            <a:r>
              <a:rPr lang="en-US" sz="2000" b="1" dirty="0"/>
              <a:t>Ethical Leadership and Societal Impact</a:t>
            </a:r>
            <a:r>
              <a:rPr lang="en-US" sz="2000" dirty="0"/>
              <a:t>.</a:t>
            </a:r>
          </a:p>
          <a:p>
            <a:pPr algn="ctr"/>
            <a:r>
              <a:rPr lang="en-US" sz="2000" b="1" dirty="0"/>
              <a:t> </a:t>
            </a:r>
            <a:endParaRPr lang="en-US" sz="2000" dirty="0"/>
          </a:p>
          <a:p>
            <a:pPr algn="ctr"/>
            <a:r>
              <a:rPr lang="en-US" sz="2000" b="1" dirty="0"/>
              <a:t>Andrew Bishop</a:t>
            </a:r>
            <a:endParaRPr lang="en-US" sz="2000" dirty="0"/>
          </a:p>
          <a:p>
            <a:pPr algn="ctr"/>
            <a:r>
              <a:rPr lang="en-US" sz="2000" b="1" dirty="0"/>
              <a:t>Graduate and Professional Program, Saint Mary’s University of Minnesota</a:t>
            </a:r>
            <a:endParaRPr lang="en-US" sz="2000" dirty="0"/>
          </a:p>
          <a:p>
            <a:pPr algn="ctr"/>
            <a:r>
              <a:rPr lang="en-US" sz="2000" b="1" dirty="0"/>
              <a:t>OL 655, Capstone Symposium</a:t>
            </a:r>
            <a:endParaRPr lang="en-US" sz="2000" dirty="0"/>
          </a:p>
          <a:p>
            <a:pPr algn="ctr"/>
            <a:r>
              <a:rPr lang="en-US" sz="2000" b="1" dirty="0"/>
              <a:t>Dr. Jessica </a:t>
            </a:r>
            <a:r>
              <a:rPr lang="en-US" sz="2000" b="1" dirty="0" err="1"/>
              <a:t>Samens</a:t>
            </a:r>
            <a:endParaRPr lang="en-US" sz="2000" dirty="0"/>
          </a:p>
          <a:p>
            <a:pPr algn="ctr"/>
            <a:r>
              <a:rPr lang="en-US" sz="2000" b="1" dirty="0"/>
              <a:t>August 24, 2025</a:t>
            </a:r>
            <a:endParaRPr lang="en-US" sz="2000" dirty="0"/>
          </a:p>
        </p:txBody>
      </p:sp>
      <p:sp>
        <p:nvSpPr>
          <p:cNvPr id="3" name="Footer Placeholder 2">
            <a:extLst>
              <a:ext uri="{FF2B5EF4-FFF2-40B4-BE49-F238E27FC236}">
                <a16:creationId xmlns:a16="http://schemas.microsoft.com/office/drawing/2014/main" id="{456E036C-E4E0-CDC2-97A2-88ECCD204850}"/>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905F59A7-FFFB-2210-79CD-1E751305F50C}"/>
              </a:ext>
            </a:extLst>
          </p:cNvPr>
          <p:cNvSpPr>
            <a:spLocks noGrp="1"/>
          </p:cNvSpPr>
          <p:nvPr>
            <p:ph type="sldNum" sz="quarter" idx="12"/>
          </p:nvPr>
        </p:nvSpPr>
        <p:spPr/>
        <p:txBody>
          <a:bodyPr/>
          <a:lstStyle/>
          <a:p>
            <a:fld id="{B4871048-7B02-4568-BD94-EFE6EA0A110A}" type="slidenum">
              <a:rPr lang="en-US" smtClean="0"/>
              <a:t>1</a:t>
            </a:fld>
            <a:endParaRPr lang="en-US"/>
          </a:p>
        </p:txBody>
      </p:sp>
      <p:pic>
        <p:nvPicPr>
          <p:cNvPr id="8" name="Audio 7">
            <a:hlinkClick r:id="" action="ppaction://media"/>
            <a:extLst>
              <a:ext uri="{FF2B5EF4-FFF2-40B4-BE49-F238E27FC236}">
                <a16:creationId xmlns:a16="http://schemas.microsoft.com/office/drawing/2014/main" id="{09D37490-26E6-9523-B4C9-7DFB9302FCF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35341928"/>
      </p:ext>
    </p:extLst>
  </p:cSld>
  <p:clrMapOvr>
    <a:masterClrMapping/>
  </p:clrMapOvr>
  <mc:AlternateContent xmlns:mc="http://schemas.openxmlformats.org/markup-compatibility/2006" xmlns:p14="http://schemas.microsoft.com/office/powerpoint/2010/main">
    <mc:Choice Requires="p14">
      <p:transition spd="slow" p14:dur="2000" advTm="23394"/>
    </mc:Choice>
    <mc:Fallback xmlns="">
      <p:transition spd="slow" advTm="23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04" name="Group 1103">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32" name="Straight Connector 1031">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3" name="Straight Connector 1032">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0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7" name="Isosceles Triangle 110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1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11" name="Isosceles Triangle 111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12" name="Isosceles Triangle 111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1026" name="Picture 2" descr="The Industrial Revolution The Industrial Revolution in the">
            <a:extLst>
              <a:ext uri="{FF2B5EF4-FFF2-40B4-BE49-F238E27FC236}">
                <a16:creationId xmlns:a16="http://schemas.microsoft.com/office/drawing/2014/main" id="{571AC383-75E9-25E3-F34E-3A6753C0396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70877" y="2159331"/>
            <a:ext cx="5176482" cy="38823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643483C-53AD-365C-AC82-90991B278A7C}"/>
              </a:ext>
            </a:extLst>
          </p:cNvPr>
          <p:cNvSpPr txBox="1"/>
          <p:nvPr/>
        </p:nvSpPr>
        <p:spPr>
          <a:xfrm>
            <a:off x="6416039" y="2160589"/>
            <a:ext cx="2927185" cy="3176587"/>
          </a:xfrm>
          <a:prstGeom prst="rect">
            <a:avLst/>
          </a:prstGeom>
        </p:spPr>
        <p:txBody>
          <a:bodyPr vert="horz" lIns="91440" tIns="45720" rIns="91440" bIns="45720" rtlCol="0">
            <a:normAutofit/>
          </a:bodyPr>
          <a:lstStyle/>
          <a:p>
            <a:pPr>
              <a:spcBef>
                <a:spcPts val="1000"/>
              </a:spcBef>
              <a:buClr>
                <a:schemeClr val="accent1"/>
              </a:buClr>
              <a:buSzPct val="80000"/>
            </a:pPr>
            <a:r>
              <a:rPr lang="en-US" sz="1500" b="1" dirty="0">
                <a:solidFill>
                  <a:schemeClr val="tx1">
                    <a:lumMod val="75000"/>
                    <a:lumOff val="25000"/>
                  </a:schemeClr>
                </a:solidFill>
              </a:rPr>
              <a:t>Ethical leadership and its impact on society have been interconnected throughout the years growing alongside religious and societal developments. As most recent as the 19</a:t>
            </a:r>
            <a:r>
              <a:rPr lang="en-US" sz="1500" b="1" baseline="30000" dirty="0">
                <a:solidFill>
                  <a:schemeClr val="tx1">
                    <a:lumMod val="75000"/>
                    <a:lumOff val="25000"/>
                  </a:schemeClr>
                </a:solidFill>
              </a:rPr>
              <a:t>th</a:t>
            </a:r>
            <a:r>
              <a:rPr lang="en-US" sz="1500" b="1" dirty="0">
                <a:solidFill>
                  <a:schemeClr val="tx1">
                    <a:lumMod val="75000"/>
                    <a:lumOff val="25000"/>
                  </a:schemeClr>
                </a:solidFill>
              </a:rPr>
              <a:t> and 20</a:t>
            </a:r>
            <a:r>
              <a:rPr lang="en-US" sz="1500" b="1" baseline="30000" dirty="0">
                <a:solidFill>
                  <a:schemeClr val="tx1">
                    <a:lumMod val="75000"/>
                    <a:lumOff val="25000"/>
                  </a:schemeClr>
                </a:solidFill>
              </a:rPr>
              <a:t>th</a:t>
            </a:r>
            <a:r>
              <a:rPr lang="en-US" sz="1500" b="1" dirty="0">
                <a:solidFill>
                  <a:schemeClr val="tx1">
                    <a:lumMod val="75000"/>
                    <a:lumOff val="25000"/>
                  </a:schemeClr>
                </a:solidFill>
              </a:rPr>
              <a:t> centuries, the Industrial revolution brought about new social challenges and an evolving awareness of ethical leadership and social responsibility.</a:t>
            </a:r>
          </a:p>
        </p:txBody>
      </p:sp>
      <p:sp>
        <p:nvSpPr>
          <p:cNvPr id="3" name="Footer Placeholder 2">
            <a:extLst>
              <a:ext uri="{FF2B5EF4-FFF2-40B4-BE49-F238E27FC236}">
                <a16:creationId xmlns:a16="http://schemas.microsoft.com/office/drawing/2014/main" id="{7FEAB36F-8F26-892A-F850-ABEF30F13E96}"/>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C7611D77-9AD2-C60F-19F7-F6B77B7DD12D}"/>
              </a:ext>
            </a:extLst>
          </p:cNvPr>
          <p:cNvSpPr>
            <a:spLocks noGrp="1"/>
          </p:cNvSpPr>
          <p:nvPr>
            <p:ph type="sldNum" sz="quarter" idx="12"/>
          </p:nvPr>
        </p:nvSpPr>
        <p:spPr/>
        <p:txBody>
          <a:bodyPr/>
          <a:lstStyle/>
          <a:p>
            <a:fld id="{B4871048-7B02-4568-BD94-EFE6EA0A110A}" type="slidenum">
              <a:rPr lang="en-US" smtClean="0"/>
              <a:t>2</a:t>
            </a:fld>
            <a:endParaRPr lang="en-US"/>
          </a:p>
        </p:txBody>
      </p:sp>
      <p:pic>
        <p:nvPicPr>
          <p:cNvPr id="9" name="Audio 8">
            <a:hlinkClick r:id="" action="ppaction://media"/>
            <a:extLst>
              <a:ext uri="{FF2B5EF4-FFF2-40B4-BE49-F238E27FC236}">
                <a16:creationId xmlns:a16="http://schemas.microsoft.com/office/drawing/2014/main" id="{FCB7BE4D-3964-03D6-E397-93B486090BE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60853883"/>
      </p:ext>
    </p:extLst>
  </p:cSld>
  <p:clrMapOvr>
    <a:masterClrMapping/>
  </p:clrMapOvr>
  <mc:AlternateContent xmlns:mc="http://schemas.openxmlformats.org/markup-compatibility/2006" xmlns:p14="http://schemas.microsoft.com/office/powerpoint/2010/main">
    <mc:Choice Requires="p14">
      <p:transition spd="slow" p14:dur="2000" advTm="53126"/>
    </mc:Choice>
    <mc:Fallback xmlns="">
      <p:transition spd="slow" advTm="53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Ethical Leadership PowerPoint and Google Slides Template - PPT Slides">
            <a:extLst>
              <a:ext uri="{FF2B5EF4-FFF2-40B4-BE49-F238E27FC236}">
                <a16:creationId xmlns:a16="http://schemas.microsoft.com/office/drawing/2014/main" id="{BB3EF36C-9FBA-E1C1-C9A8-69A1DA5937E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43942" y="643467"/>
            <a:ext cx="9904115"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A02A3BDC-EB67-59EC-FF59-FE43F4DA6C49}"/>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31A064C1-25E7-5142-3938-0E690EAC31E5}"/>
              </a:ext>
            </a:extLst>
          </p:cNvPr>
          <p:cNvSpPr>
            <a:spLocks noGrp="1"/>
          </p:cNvSpPr>
          <p:nvPr>
            <p:ph type="sldNum" sz="quarter" idx="12"/>
          </p:nvPr>
        </p:nvSpPr>
        <p:spPr/>
        <p:txBody>
          <a:bodyPr/>
          <a:lstStyle/>
          <a:p>
            <a:fld id="{B4871048-7B02-4568-BD94-EFE6EA0A110A}" type="slidenum">
              <a:rPr lang="en-US" smtClean="0"/>
              <a:t>3</a:t>
            </a:fld>
            <a:endParaRPr lang="en-US"/>
          </a:p>
        </p:txBody>
      </p:sp>
      <p:pic>
        <p:nvPicPr>
          <p:cNvPr id="7" name="Audio 6">
            <a:hlinkClick r:id="" action="ppaction://media"/>
            <a:extLst>
              <a:ext uri="{FF2B5EF4-FFF2-40B4-BE49-F238E27FC236}">
                <a16:creationId xmlns:a16="http://schemas.microsoft.com/office/drawing/2014/main" id="{1D3DC725-CC39-C60A-40A1-2047BD3EFAF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04367716"/>
      </p:ext>
    </p:extLst>
  </p:cSld>
  <p:clrMapOvr>
    <a:masterClrMapping/>
  </p:clrMapOvr>
  <mc:AlternateContent xmlns:mc="http://schemas.openxmlformats.org/markup-compatibility/2006" xmlns:p14="http://schemas.microsoft.com/office/powerpoint/2010/main">
    <mc:Choice Requires="p14">
      <p:transition spd="slow" p14:dur="2000" advTm="19816"/>
    </mc:Choice>
    <mc:Fallback xmlns="">
      <p:transition spd="slow" advTm="19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Hand Holding Blue Wooden Block with Text - Cultivate Diversity ...">
            <a:extLst>
              <a:ext uri="{FF2B5EF4-FFF2-40B4-BE49-F238E27FC236}">
                <a16:creationId xmlns:a16="http://schemas.microsoft.com/office/drawing/2014/main" id="{EAB1672A-DACD-8A42-AB1B-145E37B693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3066"/>
          <a:stretch>
            <a:fillRect/>
          </a:stretch>
        </p:blipFill>
        <p:spPr bwMode="auto">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D78D6F8E-E7D9-DA88-74FD-1411C9451CC7}"/>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035EE6EC-9A50-A5F3-6F3A-561CC3977515}"/>
              </a:ext>
            </a:extLst>
          </p:cNvPr>
          <p:cNvSpPr>
            <a:spLocks noGrp="1"/>
          </p:cNvSpPr>
          <p:nvPr>
            <p:ph type="sldNum" sz="quarter" idx="12"/>
          </p:nvPr>
        </p:nvSpPr>
        <p:spPr/>
        <p:txBody>
          <a:bodyPr/>
          <a:lstStyle/>
          <a:p>
            <a:fld id="{B4871048-7B02-4568-BD94-EFE6EA0A110A}" type="slidenum">
              <a:rPr lang="en-US" smtClean="0"/>
              <a:t>4</a:t>
            </a:fld>
            <a:endParaRPr lang="en-US"/>
          </a:p>
        </p:txBody>
      </p:sp>
      <p:pic>
        <p:nvPicPr>
          <p:cNvPr id="6" name="Audio 5">
            <a:hlinkClick r:id="" action="ppaction://media"/>
            <a:extLst>
              <a:ext uri="{FF2B5EF4-FFF2-40B4-BE49-F238E27FC236}">
                <a16:creationId xmlns:a16="http://schemas.microsoft.com/office/drawing/2014/main" id="{4969EC05-BCA3-E728-B2DA-EF2733BDB14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10335182"/>
      </p:ext>
    </p:extLst>
  </p:cSld>
  <p:clrMapOvr>
    <a:masterClrMapping/>
  </p:clrMapOvr>
  <mc:AlternateContent xmlns:mc="http://schemas.openxmlformats.org/markup-compatibility/2006" xmlns:p14="http://schemas.microsoft.com/office/powerpoint/2010/main">
    <mc:Choice Requires="p14">
      <p:transition spd="slow" p14:dur="2000" advTm="9996"/>
    </mc:Choice>
    <mc:Fallback xmlns="">
      <p:transition spd="slow" advTm="9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67" name="Group 2066">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56" name="Straight Connector 205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68" name="Straight Connector 2067">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69"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0"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1" name="Isosceles Triangle 2070">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2"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3"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4"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5" name="Isosceles Triangle 2074">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6" name="Isosceles Triangle 2075">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 name="TextBox 2">
            <a:extLst>
              <a:ext uri="{FF2B5EF4-FFF2-40B4-BE49-F238E27FC236}">
                <a16:creationId xmlns:a16="http://schemas.microsoft.com/office/drawing/2014/main" id="{5F440115-AB1E-6A5A-60F7-935FD9E954F6}"/>
              </a:ext>
            </a:extLst>
          </p:cNvPr>
          <p:cNvSpPr txBox="1"/>
          <p:nvPr/>
        </p:nvSpPr>
        <p:spPr>
          <a:xfrm>
            <a:off x="677334" y="2160589"/>
            <a:ext cx="3957349" cy="3749323"/>
          </a:xfrm>
          <a:prstGeom prst="rect">
            <a:avLst/>
          </a:prstGeom>
        </p:spPr>
        <p:txBody>
          <a:bodyPr vert="horz" lIns="91440" tIns="45720" rIns="91440" bIns="45720" rtlCol="0">
            <a:normAutofit/>
          </a:bodyPr>
          <a:lstStyle/>
          <a:p>
            <a:pPr marL="342900" marR="0" lvl="0" indent="-228600">
              <a:lnSpc>
                <a:spcPct val="90000"/>
              </a:lnSpc>
              <a:spcBef>
                <a:spcPts val="1000"/>
              </a:spcBef>
              <a:buClr>
                <a:schemeClr val="accent1"/>
              </a:buClr>
              <a:buSzPct val="80000"/>
              <a:buFont typeface="Wingdings 3" charset="2"/>
              <a:buChar char=""/>
              <a:tabLst>
                <a:tab pos="457200" algn="l"/>
              </a:tabLst>
            </a:pPr>
            <a:r>
              <a:rPr lang="en-US" sz="1400" b="1">
                <a:solidFill>
                  <a:schemeClr val="tx1">
                    <a:lumMod val="75000"/>
                    <a:lumOff val="25000"/>
                  </a:schemeClr>
                </a:solidFill>
                <a:effectLst/>
              </a:rPr>
              <a:t>Promoting ethical decision-making:</a:t>
            </a:r>
            <a:r>
              <a:rPr lang="en-US" sz="1400">
                <a:solidFill>
                  <a:schemeClr val="tx1">
                    <a:lumMod val="75000"/>
                    <a:lumOff val="25000"/>
                  </a:schemeClr>
                </a:solidFill>
                <a:effectLst/>
              </a:rPr>
              <a:t> Investigating leadership practices that foster a culture of ethical conduct and accountability within organizations.</a:t>
            </a:r>
          </a:p>
          <a:p>
            <a:pPr marL="342900" marR="0" lvl="0" indent="-228600">
              <a:lnSpc>
                <a:spcPct val="90000"/>
              </a:lnSpc>
              <a:spcBef>
                <a:spcPts val="1000"/>
              </a:spcBef>
              <a:buClr>
                <a:schemeClr val="accent1"/>
              </a:buClr>
              <a:buSzPct val="80000"/>
              <a:buFont typeface="Wingdings 3" charset="2"/>
              <a:buChar char=""/>
              <a:tabLst>
                <a:tab pos="457200" algn="l"/>
              </a:tabLst>
            </a:pPr>
            <a:r>
              <a:rPr lang="en-US" sz="1400" b="1">
                <a:solidFill>
                  <a:schemeClr val="tx1">
                    <a:lumMod val="75000"/>
                    <a:lumOff val="25000"/>
                  </a:schemeClr>
                </a:solidFill>
                <a:effectLst/>
              </a:rPr>
              <a:t>Leading with social responsibility:</a:t>
            </a:r>
            <a:r>
              <a:rPr lang="en-US" sz="1400">
                <a:solidFill>
                  <a:schemeClr val="tx1">
                    <a:lumMod val="75000"/>
                    <a:lumOff val="25000"/>
                  </a:schemeClr>
                </a:solidFill>
                <a:effectLst/>
              </a:rPr>
              <a:t> Exploring the role of leaders in promoting sustainable business practices, civic engagement, and positive community impact.</a:t>
            </a:r>
          </a:p>
          <a:p>
            <a:pPr marL="342900" marR="0" lvl="0" indent="-228600">
              <a:lnSpc>
                <a:spcPct val="90000"/>
              </a:lnSpc>
              <a:spcBef>
                <a:spcPts val="1000"/>
              </a:spcBef>
              <a:buClr>
                <a:schemeClr val="accent1"/>
              </a:buClr>
              <a:buSzPct val="80000"/>
              <a:buFont typeface="Wingdings 3" charset="2"/>
              <a:buChar char=""/>
              <a:tabLst>
                <a:tab pos="457200" algn="l"/>
              </a:tabLst>
            </a:pPr>
            <a:r>
              <a:rPr lang="en-US" sz="1400" b="1">
                <a:solidFill>
                  <a:schemeClr val="tx1">
                    <a:lumMod val="75000"/>
                    <a:lumOff val="25000"/>
                  </a:schemeClr>
                </a:solidFill>
                <a:effectLst/>
              </a:rPr>
              <a:t>Addressing diversity, equity, and inclusion:</a:t>
            </a:r>
            <a:r>
              <a:rPr lang="en-US" sz="1400">
                <a:solidFill>
                  <a:schemeClr val="tx1">
                    <a:lumMod val="75000"/>
                    <a:lumOff val="25000"/>
                  </a:schemeClr>
                </a:solidFill>
                <a:effectLst/>
              </a:rPr>
              <a:t> Examining leadership strategies for creating inclusive environments and fostering cultural competence within organizations and communities. </a:t>
            </a:r>
          </a:p>
          <a:p>
            <a:pPr marL="0" marR="0" indent="-228600">
              <a:lnSpc>
                <a:spcPct val="90000"/>
              </a:lnSpc>
              <a:spcBef>
                <a:spcPts val="1000"/>
              </a:spcBef>
              <a:buClr>
                <a:schemeClr val="accent1"/>
              </a:buClr>
              <a:buSzPct val="80000"/>
              <a:buFont typeface="Wingdings 3" charset="2"/>
              <a:buChar char=""/>
            </a:pPr>
            <a:r>
              <a:rPr lang="en-US" sz="1400">
                <a:solidFill>
                  <a:schemeClr val="tx1">
                    <a:lumMod val="75000"/>
                    <a:lumOff val="25000"/>
                  </a:schemeClr>
                </a:solidFill>
                <a:effectLst/>
              </a:rPr>
              <a:t> </a:t>
            </a:r>
          </a:p>
        </p:txBody>
      </p:sp>
      <p:pic>
        <p:nvPicPr>
          <p:cNvPr id="2050" name="Picture 2" descr="13+ Thousand Ethical Leadership Royalty-Free Images, Stock Photos &amp;  Pictures | Shutterstock">
            <a:extLst>
              <a:ext uri="{FF2B5EF4-FFF2-40B4-BE49-F238E27FC236}">
                <a16:creationId xmlns:a16="http://schemas.microsoft.com/office/drawing/2014/main" id="{31237639-1CBA-5C28-7A35-DF2037AD90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036"/>
          <a:stretch>
            <a:fillRect/>
          </a:stretch>
        </p:blipFill>
        <p:spPr bwMode="auto">
          <a:xfrm>
            <a:off x="4987137" y="2159331"/>
            <a:ext cx="4204989" cy="244721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E1B3DC64-77C2-EEA5-A54D-D1CA5A530C7F}"/>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8138D275-BB00-E6CC-05AE-9BCA828D524D}"/>
              </a:ext>
            </a:extLst>
          </p:cNvPr>
          <p:cNvSpPr>
            <a:spLocks noGrp="1"/>
          </p:cNvSpPr>
          <p:nvPr>
            <p:ph type="sldNum" sz="quarter" idx="12"/>
          </p:nvPr>
        </p:nvSpPr>
        <p:spPr/>
        <p:txBody>
          <a:bodyPr/>
          <a:lstStyle/>
          <a:p>
            <a:fld id="{B4871048-7B02-4568-BD94-EFE6EA0A110A}" type="slidenum">
              <a:rPr lang="en-US" smtClean="0"/>
              <a:t>5</a:t>
            </a:fld>
            <a:endParaRPr lang="en-US"/>
          </a:p>
        </p:txBody>
      </p:sp>
      <p:pic>
        <p:nvPicPr>
          <p:cNvPr id="10" name="Audio 9">
            <a:hlinkClick r:id="" action="ppaction://media"/>
            <a:extLst>
              <a:ext uri="{FF2B5EF4-FFF2-40B4-BE49-F238E27FC236}">
                <a16:creationId xmlns:a16="http://schemas.microsoft.com/office/drawing/2014/main" id="{BA4EF4CE-CEEA-A0FD-6006-D9536F0B48B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75919850"/>
      </p:ext>
    </p:extLst>
  </p:cSld>
  <p:clrMapOvr>
    <a:masterClrMapping/>
  </p:clrMapOvr>
  <mc:AlternateContent xmlns:mc="http://schemas.openxmlformats.org/markup-compatibility/2006" xmlns:p14="http://schemas.microsoft.com/office/powerpoint/2010/main">
    <mc:Choice Requires="p14">
      <p:transition spd="slow" p14:dur="2000" advTm="16981"/>
    </mc:Choice>
    <mc:Fallback xmlns="">
      <p:transition spd="slow" advTm="16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E80D0-0A4C-98FE-07D1-1AA043E919E6}"/>
              </a:ext>
            </a:extLst>
          </p:cNvPr>
          <p:cNvSpPr>
            <a:spLocks noGrp="1"/>
          </p:cNvSpPr>
          <p:nvPr>
            <p:ph type="title"/>
          </p:nvPr>
        </p:nvSpPr>
        <p:spPr>
          <a:xfrm>
            <a:off x="838200" y="1412488"/>
            <a:ext cx="2899189" cy="4363844"/>
          </a:xfrm>
        </p:spPr>
        <p:txBody>
          <a:bodyPr anchor="t">
            <a:normAutofit/>
          </a:bodyPr>
          <a:lstStyle/>
          <a:p>
            <a:r>
              <a:rPr lang="en-US" sz="3700" b="1" dirty="0">
                <a:solidFill>
                  <a:srgbClr val="FFFFFF"/>
                </a:solidFill>
              </a:rPr>
              <a:t>Ethical Decision-Making Frameworks</a:t>
            </a:r>
            <a:r>
              <a:rPr lang="en-US" sz="3700" dirty="0">
                <a:solidFill>
                  <a:srgbClr val="FFFFFF"/>
                </a:solidFill>
              </a:rPr>
              <a:t> </a:t>
            </a:r>
            <a:br>
              <a:rPr lang="en-US" sz="3700" dirty="0">
                <a:solidFill>
                  <a:srgbClr val="FFFFFF"/>
                </a:solidFill>
              </a:rPr>
            </a:br>
            <a:endParaRPr lang="en-US" sz="3700" dirty="0">
              <a:solidFill>
                <a:srgbClr val="FFFFFF"/>
              </a:solidFill>
            </a:endParaRPr>
          </a:p>
        </p:txBody>
      </p:sp>
      <p:sp>
        <p:nvSpPr>
          <p:cNvPr id="3" name="Content Placeholder 2">
            <a:extLst>
              <a:ext uri="{FF2B5EF4-FFF2-40B4-BE49-F238E27FC236}">
                <a16:creationId xmlns:a16="http://schemas.microsoft.com/office/drawing/2014/main" id="{89C13598-1EFB-2F6A-6052-4EE913A9460D}"/>
              </a:ext>
            </a:extLst>
          </p:cNvPr>
          <p:cNvSpPr>
            <a:spLocks noGrp="1"/>
          </p:cNvSpPr>
          <p:nvPr>
            <p:ph sz="half" idx="1"/>
          </p:nvPr>
        </p:nvSpPr>
        <p:spPr>
          <a:xfrm>
            <a:off x="953572" y="1412488"/>
            <a:ext cx="3427283" cy="4363844"/>
          </a:xfrm>
        </p:spPr>
        <p:txBody>
          <a:bodyPr>
            <a:normAutofit fontScale="92500" lnSpcReduction="10000"/>
          </a:bodyPr>
          <a:lstStyle/>
          <a:p>
            <a:r>
              <a:rPr lang="en-US" sz="2000" b="1" dirty="0"/>
              <a:t>Servant Leadership:</a:t>
            </a:r>
            <a:r>
              <a:rPr lang="en-US" sz="2000" dirty="0"/>
              <a:t> This model emphasizes serving the needs of others (employees, customers, community) rather than seeking personal power. It promotes humility, selflessness, and fostering individual and collective growth, leading to a more ethical and collaborative environment. </a:t>
            </a:r>
          </a:p>
          <a:p>
            <a:endParaRPr lang="en-US" sz="2000" dirty="0"/>
          </a:p>
        </p:txBody>
      </p:sp>
      <p:sp>
        <p:nvSpPr>
          <p:cNvPr id="4" name="Content Placeholder 3">
            <a:extLst>
              <a:ext uri="{FF2B5EF4-FFF2-40B4-BE49-F238E27FC236}">
                <a16:creationId xmlns:a16="http://schemas.microsoft.com/office/drawing/2014/main" id="{16BD925E-A53C-8ACE-F567-FD39653AAFAD}"/>
              </a:ext>
            </a:extLst>
          </p:cNvPr>
          <p:cNvSpPr>
            <a:spLocks noGrp="1"/>
          </p:cNvSpPr>
          <p:nvPr>
            <p:ph sz="half" idx="2"/>
          </p:nvPr>
        </p:nvSpPr>
        <p:spPr>
          <a:xfrm>
            <a:off x="5816892" y="1412488"/>
            <a:ext cx="3197701" cy="4363844"/>
          </a:xfrm>
        </p:spPr>
        <p:txBody>
          <a:bodyPr>
            <a:normAutofit fontScale="92500" lnSpcReduction="10000"/>
          </a:bodyPr>
          <a:lstStyle/>
          <a:p>
            <a:pPr marL="0" indent="0">
              <a:buNone/>
            </a:pPr>
            <a:r>
              <a:rPr lang="en-US" sz="2000" b="1" dirty="0"/>
              <a:t>Social impact models</a:t>
            </a:r>
            <a:endParaRPr lang="en-US" sz="2000" dirty="0"/>
          </a:p>
          <a:p>
            <a:pPr marL="0" lvl="0" indent="0">
              <a:buNone/>
            </a:pPr>
            <a:r>
              <a:rPr lang="en-US" sz="2000" b="1" dirty="0"/>
              <a:t>Corporate Social Responsibility (CSR):</a:t>
            </a:r>
            <a:r>
              <a:rPr lang="en-US" sz="2000" dirty="0"/>
              <a:t> CSR as a business model is where companies integrate social and environmental concerns into their operations and interactions with stakeholders. This includes initiatives like sustainable practices, community engagement, and philanthropy, aiming to create a positive societal impact.</a:t>
            </a:r>
          </a:p>
          <a:p>
            <a:endParaRPr lang="en-US" sz="2000" dirty="0"/>
          </a:p>
        </p:txBody>
      </p:sp>
      <p:sp>
        <p:nvSpPr>
          <p:cNvPr id="5" name="Footer Placeholder 4">
            <a:extLst>
              <a:ext uri="{FF2B5EF4-FFF2-40B4-BE49-F238E27FC236}">
                <a16:creationId xmlns:a16="http://schemas.microsoft.com/office/drawing/2014/main" id="{90D23A13-37B6-42C2-0347-E10D73F4580C}"/>
              </a:ext>
            </a:extLst>
          </p:cNvPr>
          <p:cNvSpPr>
            <a:spLocks noGrp="1"/>
          </p:cNvSpPr>
          <p:nvPr>
            <p:ph type="ftr" sz="quarter" idx="11"/>
          </p:nvPr>
        </p:nvSpPr>
        <p:spPr/>
        <p:txBody>
          <a:bodyPr/>
          <a:lstStyle/>
          <a:p>
            <a:r>
              <a:rPr lang="en-US"/>
              <a:t>Andrew Bishop</a:t>
            </a:r>
          </a:p>
        </p:txBody>
      </p:sp>
      <p:sp>
        <p:nvSpPr>
          <p:cNvPr id="6" name="Slide Number Placeholder 5">
            <a:extLst>
              <a:ext uri="{FF2B5EF4-FFF2-40B4-BE49-F238E27FC236}">
                <a16:creationId xmlns:a16="http://schemas.microsoft.com/office/drawing/2014/main" id="{C9BFC20F-F5BB-4FBB-F719-05E49AE77265}"/>
              </a:ext>
            </a:extLst>
          </p:cNvPr>
          <p:cNvSpPr>
            <a:spLocks noGrp="1"/>
          </p:cNvSpPr>
          <p:nvPr>
            <p:ph type="sldNum" sz="quarter" idx="12"/>
          </p:nvPr>
        </p:nvSpPr>
        <p:spPr/>
        <p:txBody>
          <a:bodyPr/>
          <a:lstStyle/>
          <a:p>
            <a:fld id="{B4871048-7B02-4568-BD94-EFE6EA0A110A}" type="slidenum">
              <a:rPr lang="en-US" smtClean="0"/>
              <a:t>6</a:t>
            </a:fld>
            <a:endParaRPr lang="en-US"/>
          </a:p>
        </p:txBody>
      </p:sp>
      <p:pic>
        <p:nvPicPr>
          <p:cNvPr id="9" name="Audio 8">
            <a:hlinkClick r:id="" action="ppaction://media"/>
            <a:extLst>
              <a:ext uri="{FF2B5EF4-FFF2-40B4-BE49-F238E27FC236}">
                <a16:creationId xmlns:a16="http://schemas.microsoft.com/office/drawing/2014/main" id="{51CF0B66-4069-893D-6206-6D4FC37DB51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20253638"/>
      </p:ext>
    </p:extLst>
  </p:cSld>
  <p:clrMapOvr>
    <a:masterClrMapping/>
  </p:clrMapOvr>
  <mc:AlternateContent xmlns:mc="http://schemas.openxmlformats.org/markup-compatibility/2006" xmlns:p14="http://schemas.microsoft.com/office/powerpoint/2010/main">
    <mc:Choice Requires="p14">
      <p:transition spd="slow" p14:dur="2000" advTm="17144"/>
    </mc:Choice>
    <mc:Fallback xmlns="">
      <p:transition spd="slow" advTm="17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Servant Leadership Theory">
            <a:extLst>
              <a:ext uri="{FF2B5EF4-FFF2-40B4-BE49-F238E27FC236}">
                <a16:creationId xmlns:a16="http://schemas.microsoft.com/office/drawing/2014/main" id="{AAEBE8E8-2F33-CCAB-8085-4D8CA369E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177" r="1" b="1"/>
          <a:stretch>
            <a:fillRect/>
          </a:stretch>
        </p:blipFill>
        <p:spPr bwMode="auto">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5AC85E39-96CB-D2AE-6B29-BAFB9D713718}"/>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FD3E877D-230D-B19C-19DF-20DF254934EB}"/>
              </a:ext>
            </a:extLst>
          </p:cNvPr>
          <p:cNvSpPr>
            <a:spLocks noGrp="1"/>
          </p:cNvSpPr>
          <p:nvPr>
            <p:ph type="sldNum" sz="quarter" idx="12"/>
          </p:nvPr>
        </p:nvSpPr>
        <p:spPr/>
        <p:txBody>
          <a:bodyPr/>
          <a:lstStyle/>
          <a:p>
            <a:fld id="{B4871048-7B02-4568-BD94-EFE6EA0A110A}" type="slidenum">
              <a:rPr lang="en-US" smtClean="0"/>
              <a:t>7</a:t>
            </a:fld>
            <a:endParaRPr lang="en-US"/>
          </a:p>
        </p:txBody>
      </p:sp>
      <p:pic>
        <p:nvPicPr>
          <p:cNvPr id="6" name="Audio 5">
            <a:hlinkClick r:id="" action="ppaction://media"/>
            <a:extLst>
              <a:ext uri="{FF2B5EF4-FFF2-40B4-BE49-F238E27FC236}">
                <a16:creationId xmlns:a16="http://schemas.microsoft.com/office/drawing/2014/main" id="{24F157EE-B077-C1EE-9112-97FB3AC471E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3669646"/>
      </p:ext>
    </p:extLst>
  </p:cSld>
  <p:clrMapOvr>
    <a:masterClrMapping/>
  </p:clrMapOvr>
  <mc:AlternateContent xmlns:mc="http://schemas.openxmlformats.org/markup-compatibility/2006" xmlns:p14="http://schemas.microsoft.com/office/powerpoint/2010/main">
    <mc:Choice Requires="p14">
      <p:transition spd="slow" p14:dur="2000" advTm="13170"/>
    </mc:Choice>
    <mc:Fallback xmlns="">
      <p:transition spd="slow" advTm="13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6" name="Picture 6" descr="Corporate social responsibility csr powerpoint templates – Artofit">
            <a:extLst>
              <a:ext uri="{FF2B5EF4-FFF2-40B4-BE49-F238E27FC236}">
                <a16:creationId xmlns:a16="http://schemas.microsoft.com/office/drawing/2014/main" id="{EB53A7E7-2256-4957-089C-F6E2F2C4D6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0838" b="10917"/>
          <a:stretch>
            <a:fillRect/>
          </a:stretch>
        </p:blipFill>
        <p:spPr bwMode="auto">
          <a:xfrm>
            <a:off x="83820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Corporate social responsibility csr powerpoint templates – Artofit">
            <a:extLst>
              <a:ext uri="{FF2B5EF4-FFF2-40B4-BE49-F238E27FC236}">
                <a16:creationId xmlns:a16="http://schemas.microsoft.com/office/drawing/2014/main" id="{25AA8542-800F-33E0-CF24-F0ABDE6BD00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Footer Placeholder 2">
            <a:extLst>
              <a:ext uri="{FF2B5EF4-FFF2-40B4-BE49-F238E27FC236}">
                <a16:creationId xmlns:a16="http://schemas.microsoft.com/office/drawing/2014/main" id="{3133C475-9FA5-FC10-0270-0919CD926118}"/>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6CDCD797-8D1E-E3B6-EC0C-6C6654F4A9CB}"/>
              </a:ext>
            </a:extLst>
          </p:cNvPr>
          <p:cNvSpPr>
            <a:spLocks noGrp="1"/>
          </p:cNvSpPr>
          <p:nvPr>
            <p:ph type="sldNum" sz="quarter" idx="12"/>
          </p:nvPr>
        </p:nvSpPr>
        <p:spPr/>
        <p:txBody>
          <a:bodyPr/>
          <a:lstStyle/>
          <a:p>
            <a:fld id="{B4871048-7B02-4568-BD94-EFE6EA0A110A}" type="slidenum">
              <a:rPr lang="en-US" smtClean="0"/>
              <a:t>8</a:t>
            </a:fld>
            <a:endParaRPr lang="en-US"/>
          </a:p>
        </p:txBody>
      </p:sp>
      <p:pic>
        <p:nvPicPr>
          <p:cNvPr id="7" name="Audio 6">
            <a:hlinkClick r:id="" action="ppaction://media"/>
            <a:extLst>
              <a:ext uri="{FF2B5EF4-FFF2-40B4-BE49-F238E27FC236}">
                <a16:creationId xmlns:a16="http://schemas.microsoft.com/office/drawing/2014/main" id="{E131DE0F-ADC7-7F6E-B34C-D4F8878D875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38643672"/>
      </p:ext>
    </p:extLst>
  </p:cSld>
  <p:clrMapOvr>
    <a:masterClrMapping/>
  </p:clrMapOvr>
  <mc:AlternateContent xmlns:mc="http://schemas.openxmlformats.org/markup-compatibility/2006" xmlns:p14="http://schemas.microsoft.com/office/powerpoint/2010/main">
    <mc:Choice Requires="p14">
      <p:transition spd="slow" p14:dur="2000" advTm="40813"/>
    </mc:Choice>
    <mc:Fallback xmlns="">
      <p:transition spd="slow" advTm="40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6" name="Group 3075">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080" name="Straight Connector 3079">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77" name="Straight Connector 307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82"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78"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4" name="Isosceles Triangle 3083">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0"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6"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2"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8" name="Isosceles Triangle 3087">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4" name="Isosceles Triangle 3093">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3096" name="Rectangle 3095">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093" name="Rectangle 309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95" name="Straight Connector 309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97" name="Straight Connector 309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09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3" name="Isosceles Triangle 310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7" name="Isosceles Triangle 310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9" name="Freeform: Shape 310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Social Impact! Why Should Grant Organizations and Foundations Care?">
            <a:extLst>
              <a:ext uri="{FF2B5EF4-FFF2-40B4-BE49-F238E27FC236}">
                <a16:creationId xmlns:a16="http://schemas.microsoft.com/office/drawing/2014/main" id="{25703E34-737E-C88E-8C43-CF1786BDC45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7251" y="1535372"/>
            <a:ext cx="3856774" cy="38761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BE46CEC-7BB4-8265-72CF-62FC34520B0F}"/>
              </a:ext>
            </a:extLst>
          </p:cNvPr>
          <p:cNvSpPr txBox="1"/>
          <p:nvPr/>
        </p:nvSpPr>
        <p:spPr>
          <a:xfrm>
            <a:off x="7181725" y="2837329"/>
            <a:ext cx="4512988" cy="3317938"/>
          </a:xfrm>
          <a:prstGeom prst="rect">
            <a:avLst/>
          </a:prstGeom>
        </p:spPr>
        <p:txBody>
          <a:bodyPr vert="horz" lIns="91440" tIns="45720" rIns="91440" bIns="45720" rtlCol="0" anchor="t">
            <a:normAutofit/>
          </a:bodyPr>
          <a:lstStyle/>
          <a:p>
            <a:pPr>
              <a:spcBef>
                <a:spcPts val="1000"/>
              </a:spcBef>
              <a:buClr>
                <a:schemeClr val="accent1"/>
              </a:buClr>
              <a:buSzPct val="80000"/>
              <a:buFont typeface="Wingdings 3" charset="2"/>
              <a:buChar char=""/>
            </a:pPr>
            <a:r>
              <a:rPr lang="en-US">
                <a:solidFill>
                  <a:srgbClr val="FFFFFF"/>
                </a:solidFill>
              </a:rPr>
              <a:t>Societal Impact</a:t>
            </a:r>
          </a:p>
        </p:txBody>
      </p:sp>
      <p:sp>
        <p:nvSpPr>
          <p:cNvPr id="3" name="Footer Placeholder 2">
            <a:extLst>
              <a:ext uri="{FF2B5EF4-FFF2-40B4-BE49-F238E27FC236}">
                <a16:creationId xmlns:a16="http://schemas.microsoft.com/office/drawing/2014/main" id="{F4A375D7-9535-9E8A-7F21-C1277BF7AADE}"/>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31FD0B50-2BD8-9C13-80B6-56BC174BFD77}"/>
              </a:ext>
            </a:extLst>
          </p:cNvPr>
          <p:cNvSpPr>
            <a:spLocks noGrp="1"/>
          </p:cNvSpPr>
          <p:nvPr>
            <p:ph type="sldNum" sz="quarter" idx="12"/>
          </p:nvPr>
        </p:nvSpPr>
        <p:spPr/>
        <p:txBody>
          <a:bodyPr/>
          <a:lstStyle/>
          <a:p>
            <a:fld id="{B4871048-7B02-4568-BD94-EFE6EA0A110A}" type="slidenum">
              <a:rPr lang="en-US" smtClean="0"/>
              <a:t>9</a:t>
            </a:fld>
            <a:endParaRPr lang="en-US"/>
          </a:p>
        </p:txBody>
      </p:sp>
      <p:pic>
        <p:nvPicPr>
          <p:cNvPr id="9" name="Audio 8">
            <a:hlinkClick r:id="" action="ppaction://media"/>
            <a:extLst>
              <a:ext uri="{FF2B5EF4-FFF2-40B4-BE49-F238E27FC236}">
                <a16:creationId xmlns:a16="http://schemas.microsoft.com/office/drawing/2014/main" id="{E3B9EF47-3979-1C1D-B931-44836AD7273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18151667"/>
      </p:ext>
    </p:extLst>
  </p:cSld>
  <p:clrMapOvr>
    <a:masterClrMapping/>
  </p:clrMapOvr>
  <mc:AlternateContent xmlns:mc="http://schemas.openxmlformats.org/markup-compatibility/2006" xmlns:p14="http://schemas.microsoft.com/office/powerpoint/2010/main">
    <mc:Choice Requires="p14">
      <p:transition spd="slow" p14:dur="2000" advTm="9060"/>
    </mc:Choice>
    <mc:Fallback xmlns="">
      <p:transition spd="slow" advTm="9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8C5AFA-120A-832C-F879-3EBE9CDC371C}"/>
              </a:ext>
            </a:extLst>
          </p:cNvPr>
          <p:cNvSpPr txBox="1"/>
          <p:nvPr/>
        </p:nvSpPr>
        <p:spPr>
          <a:xfrm>
            <a:off x="1137034" y="2198362"/>
            <a:ext cx="4958966" cy="3917773"/>
          </a:xfrm>
          <a:prstGeom prst="rect">
            <a:avLst/>
          </a:prstGeom>
        </p:spPr>
        <p:txBody>
          <a:bodyPr vert="horz" lIns="91440" tIns="45720" rIns="91440" bIns="45720" rtlCol="0">
            <a:normAutofit/>
          </a:bodyPr>
          <a:lstStyle/>
          <a:p>
            <a:pPr>
              <a:lnSpc>
                <a:spcPct val="90000"/>
              </a:lnSpc>
              <a:spcAft>
                <a:spcPts val="600"/>
              </a:spcAft>
            </a:pPr>
            <a:r>
              <a:rPr lang="en-US" sz="2000" dirty="0">
                <a:effectLst/>
              </a:rPr>
              <a:t>Continuous learning in ethical leadership and its societal impact encompasses proactively researching new knowledge, ideas, and adapting best business practices from other organizations that foster ethical decision-making and positively impacting societal change. </a:t>
            </a:r>
            <a:endParaRPr lang="en-US" sz="2000" dirty="0"/>
          </a:p>
        </p:txBody>
      </p:sp>
      <p:pic>
        <p:nvPicPr>
          <p:cNvPr id="3074" name="Picture 2" descr="What is Continuous Learning? Principles, Model &amp; Strategies">
            <a:extLst>
              <a:ext uri="{FF2B5EF4-FFF2-40B4-BE49-F238E27FC236}">
                <a16:creationId xmlns:a16="http://schemas.microsoft.com/office/drawing/2014/main" id="{8C850108-7485-42BF-F2D8-BE91444EE30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19367" y="2720639"/>
            <a:ext cx="4788505" cy="2684464"/>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912FB84E-2656-AA98-FFDA-F23E811C6A57}"/>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6D1D4856-C559-C12C-4E48-89F8D31C7E59}"/>
              </a:ext>
            </a:extLst>
          </p:cNvPr>
          <p:cNvSpPr>
            <a:spLocks noGrp="1"/>
          </p:cNvSpPr>
          <p:nvPr>
            <p:ph type="sldNum" sz="quarter" idx="12"/>
          </p:nvPr>
        </p:nvSpPr>
        <p:spPr/>
        <p:txBody>
          <a:bodyPr/>
          <a:lstStyle/>
          <a:p>
            <a:fld id="{B4871048-7B02-4568-BD94-EFE6EA0A110A}" type="slidenum">
              <a:rPr lang="en-US" smtClean="0"/>
              <a:t>10</a:t>
            </a:fld>
            <a:endParaRPr lang="en-US"/>
          </a:p>
        </p:txBody>
      </p:sp>
      <p:pic>
        <p:nvPicPr>
          <p:cNvPr id="7" name="Audio 6">
            <a:hlinkClick r:id="" action="ppaction://media"/>
            <a:extLst>
              <a:ext uri="{FF2B5EF4-FFF2-40B4-BE49-F238E27FC236}">
                <a16:creationId xmlns:a16="http://schemas.microsoft.com/office/drawing/2014/main" id="{0C8D9C9B-C241-20EE-2B88-D991D6B47B0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08832516"/>
      </p:ext>
    </p:extLst>
  </p:cSld>
  <p:clrMapOvr>
    <a:masterClrMapping/>
  </p:clrMapOvr>
  <mc:AlternateContent xmlns:mc="http://schemas.openxmlformats.org/markup-compatibility/2006" xmlns:p14="http://schemas.microsoft.com/office/powerpoint/2010/main">
    <mc:Choice Requires="p14">
      <p:transition spd="slow" p14:dur="2000" advTm="28616"/>
    </mc:Choice>
    <mc:Fallback xmlns="">
      <p:transition spd="slow" advTm="28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104" name="Straight Connector 4103">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05" name="Straight Connector 4104">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06"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07"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08" name="Isosceles Triangle 4107">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09"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10"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11"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12" name="Isosceles Triangle 4111">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13" name="Isosceles Triangle 4112">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extBox 1">
            <a:extLst>
              <a:ext uri="{FF2B5EF4-FFF2-40B4-BE49-F238E27FC236}">
                <a16:creationId xmlns:a16="http://schemas.microsoft.com/office/drawing/2014/main" id="{3F9FA480-AD55-6780-DB6A-39A373D51842}"/>
              </a:ext>
            </a:extLst>
          </p:cNvPr>
          <p:cNvSpPr txBox="1"/>
          <p:nvPr/>
        </p:nvSpPr>
        <p:spPr>
          <a:xfrm>
            <a:off x="6094856" y="1261331"/>
            <a:ext cx="3179146" cy="2786430"/>
          </a:xfrm>
          <a:prstGeom prst="rect">
            <a:avLst/>
          </a:prstGeom>
        </p:spPr>
        <p:txBody>
          <a:bodyPr vert="horz" lIns="91440" tIns="45720" rIns="91440" bIns="45720" rtlCol="0" anchor="b">
            <a:normAutofit/>
          </a:bodyPr>
          <a:lstStyle/>
          <a:p>
            <a:pPr algn="r">
              <a:spcBef>
                <a:spcPct val="0"/>
              </a:spcBef>
              <a:spcAft>
                <a:spcPts val="600"/>
              </a:spcAft>
            </a:pPr>
            <a:r>
              <a:rPr lang="en-US" sz="5400" b="1">
                <a:solidFill>
                  <a:schemeClr val="accent1"/>
                </a:solidFill>
                <a:latin typeface="+mj-lt"/>
                <a:ea typeface="+mj-ea"/>
                <a:cs typeface="+mj-cs"/>
              </a:rPr>
              <a:t>Goals and Impact</a:t>
            </a:r>
            <a:endParaRPr lang="en-US" sz="5400">
              <a:solidFill>
                <a:schemeClr val="accent1"/>
              </a:solidFill>
              <a:latin typeface="+mj-lt"/>
              <a:ea typeface="+mj-ea"/>
              <a:cs typeface="+mj-cs"/>
            </a:endParaRPr>
          </a:p>
        </p:txBody>
      </p:sp>
      <p:pic>
        <p:nvPicPr>
          <p:cNvPr id="4098" name="Picture 2" descr="Project Definition:">
            <a:extLst>
              <a:ext uri="{FF2B5EF4-FFF2-40B4-BE49-F238E27FC236}">
                <a16:creationId xmlns:a16="http://schemas.microsoft.com/office/drawing/2014/main" id="{8D78EC25-15AE-4D38-E19C-CD8D57515E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738" r="19340"/>
          <a:stretch>
            <a:fillRect/>
          </a:stretch>
        </p:blipFill>
        <p:spPr bwMode="auto">
          <a:xfrm>
            <a:off x="888603" y="542441"/>
            <a:ext cx="5868658" cy="537791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A2426DDD-FF40-73FB-B508-24E7031A23AF}"/>
              </a:ext>
            </a:extLst>
          </p:cNvPr>
          <p:cNvSpPr>
            <a:spLocks noGrp="1"/>
          </p:cNvSpPr>
          <p:nvPr>
            <p:ph type="ftr" sz="quarter" idx="11"/>
          </p:nvPr>
        </p:nvSpPr>
        <p:spPr/>
        <p:txBody>
          <a:bodyPr/>
          <a:lstStyle/>
          <a:p>
            <a:r>
              <a:rPr lang="en-US"/>
              <a:t>Andrew Bishop</a:t>
            </a:r>
          </a:p>
        </p:txBody>
      </p:sp>
      <p:sp>
        <p:nvSpPr>
          <p:cNvPr id="4" name="Slide Number Placeholder 3">
            <a:extLst>
              <a:ext uri="{FF2B5EF4-FFF2-40B4-BE49-F238E27FC236}">
                <a16:creationId xmlns:a16="http://schemas.microsoft.com/office/drawing/2014/main" id="{81B720D9-7809-9047-B1B8-9731BD27F44E}"/>
              </a:ext>
            </a:extLst>
          </p:cNvPr>
          <p:cNvSpPr>
            <a:spLocks noGrp="1"/>
          </p:cNvSpPr>
          <p:nvPr>
            <p:ph type="sldNum" sz="quarter" idx="12"/>
          </p:nvPr>
        </p:nvSpPr>
        <p:spPr/>
        <p:txBody>
          <a:bodyPr/>
          <a:lstStyle/>
          <a:p>
            <a:fld id="{B4871048-7B02-4568-BD94-EFE6EA0A110A}" type="slidenum">
              <a:rPr lang="en-US" smtClean="0"/>
              <a:t>11</a:t>
            </a:fld>
            <a:endParaRPr lang="en-US"/>
          </a:p>
        </p:txBody>
      </p:sp>
      <p:pic>
        <p:nvPicPr>
          <p:cNvPr id="7" name="Audio 6">
            <a:hlinkClick r:id="" action="ppaction://media"/>
            <a:extLst>
              <a:ext uri="{FF2B5EF4-FFF2-40B4-BE49-F238E27FC236}">
                <a16:creationId xmlns:a16="http://schemas.microsoft.com/office/drawing/2014/main" id="{A1FF7784-80DD-C833-1ED1-D16E8B81927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88891721"/>
      </p:ext>
    </p:extLst>
  </p:cSld>
  <p:clrMapOvr>
    <a:masterClrMapping/>
  </p:clrMapOvr>
  <mc:AlternateContent xmlns:mc="http://schemas.openxmlformats.org/markup-compatibility/2006" xmlns:p14="http://schemas.microsoft.com/office/powerpoint/2010/main">
    <mc:Choice Requires="p14">
      <p:transition spd="slow" p14:dur="2000" advTm="25429"/>
    </mc:Choice>
    <mc:Fallback xmlns="">
      <p:transition spd="slow" advTm="25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The Difference between Coaching &amp; Mentoring | Coaching vs Mentoring">
            <a:extLst>
              <a:ext uri="{FF2B5EF4-FFF2-40B4-BE49-F238E27FC236}">
                <a16:creationId xmlns:a16="http://schemas.microsoft.com/office/drawing/2014/main" id="{A9FB181E-822A-F64A-F6B1-143B68A8C5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568" b="14187"/>
          <a:stretch>
            <a:fillRect/>
          </a:stretch>
        </p:blipFill>
        <p:spPr bwMode="auto">
          <a:xfrm>
            <a:off x="83820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CC33443B-975F-B258-4408-5FD04CCF3DF7}"/>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435D2E17-B474-3BBC-C5B1-CE797BE24A9F}"/>
              </a:ext>
            </a:extLst>
          </p:cNvPr>
          <p:cNvSpPr>
            <a:spLocks noGrp="1"/>
          </p:cNvSpPr>
          <p:nvPr>
            <p:ph type="sldNum" sz="quarter" idx="12"/>
          </p:nvPr>
        </p:nvSpPr>
        <p:spPr/>
        <p:txBody>
          <a:bodyPr/>
          <a:lstStyle/>
          <a:p>
            <a:fld id="{B4871048-7B02-4568-BD94-EFE6EA0A110A}" type="slidenum">
              <a:rPr lang="en-US" smtClean="0"/>
              <a:t>12</a:t>
            </a:fld>
            <a:endParaRPr lang="en-US"/>
          </a:p>
        </p:txBody>
      </p:sp>
      <p:pic>
        <p:nvPicPr>
          <p:cNvPr id="6" name="Audio 5">
            <a:hlinkClick r:id="" action="ppaction://media"/>
            <a:extLst>
              <a:ext uri="{FF2B5EF4-FFF2-40B4-BE49-F238E27FC236}">
                <a16:creationId xmlns:a16="http://schemas.microsoft.com/office/drawing/2014/main" id="{79E1E0C2-7C17-8FB9-C548-9561DF8479B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11143891"/>
      </p:ext>
    </p:extLst>
  </p:cSld>
  <p:clrMapOvr>
    <a:masterClrMapping/>
  </p:clrMapOvr>
  <mc:AlternateContent xmlns:mc="http://schemas.openxmlformats.org/markup-compatibility/2006" xmlns:p14="http://schemas.microsoft.com/office/powerpoint/2010/main">
    <mc:Choice Requires="p14">
      <p:transition spd="slow" p14:dur="2000" advTm="32712"/>
    </mc:Choice>
    <mc:Fallback xmlns="">
      <p:transition spd="slow" advTm="32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67" name="Group 1066">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36" name="Straight Connector 103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68"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9"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0" name="Isosceles Triangle 1069">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1"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2"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3"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4" name="Isosceles Triangle 1073">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5" name="Isosceles Triangle 1074">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 name="TextBox 3">
            <a:extLst>
              <a:ext uri="{FF2B5EF4-FFF2-40B4-BE49-F238E27FC236}">
                <a16:creationId xmlns:a16="http://schemas.microsoft.com/office/drawing/2014/main" id="{9EC5CB9A-2695-9FA6-E7B0-C1ED09CCCA25}"/>
              </a:ext>
            </a:extLst>
          </p:cNvPr>
          <p:cNvSpPr txBox="1"/>
          <p:nvPr/>
        </p:nvSpPr>
        <p:spPr>
          <a:xfrm>
            <a:off x="685167" y="2160589"/>
            <a:ext cx="3720916" cy="3560733"/>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a:solidFill>
                  <a:schemeClr val="tx1">
                    <a:lumMod val="75000"/>
                    <a:lumOff val="25000"/>
                  </a:schemeClr>
                </a:solidFill>
              </a:rPr>
              <a:t>Change Management</a:t>
            </a:r>
          </a:p>
        </p:txBody>
      </p:sp>
      <p:pic>
        <p:nvPicPr>
          <p:cNvPr id="1030" name="Picture 6" descr="Kotter's 8-step change model ...">
            <a:extLst>
              <a:ext uri="{FF2B5EF4-FFF2-40B4-BE49-F238E27FC236}">
                <a16:creationId xmlns:a16="http://schemas.microsoft.com/office/drawing/2014/main" id="{4DAA622E-BFC2-13C0-31A1-9233F8CD6DD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84768" y="1460146"/>
            <a:ext cx="6315499" cy="426117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7F774070-7DA1-A520-6071-5F54D2DCD0A7}"/>
              </a:ext>
            </a:extLst>
          </p:cNvPr>
          <p:cNvSpPr>
            <a:spLocks noGrp="1"/>
          </p:cNvSpPr>
          <p:nvPr>
            <p:ph type="ftr" sz="quarter" idx="11"/>
          </p:nvPr>
        </p:nvSpPr>
        <p:spPr/>
        <p:txBody>
          <a:bodyPr/>
          <a:lstStyle/>
          <a:p>
            <a:r>
              <a:rPr lang="en-US" dirty="0"/>
              <a:t>Andrew Bishop</a:t>
            </a:r>
          </a:p>
        </p:txBody>
      </p:sp>
      <p:sp>
        <p:nvSpPr>
          <p:cNvPr id="3" name="Slide Number Placeholder 2">
            <a:extLst>
              <a:ext uri="{FF2B5EF4-FFF2-40B4-BE49-F238E27FC236}">
                <a16:creationId xmlns:a16="http://schemas.microsoft.com/office/drawing/2014/main" id="{28C21D70-B2F1-B8CD-2DA0-7D1C4F6536B2}"/>
              </a:ext>
            </a:extLst>
          </p:cNvPr>
          <p:cNvSpPr>
            <a:spLocks noGrp="1"/>
          </p:cNvSpPr>
          <p:nvPr>
            <p:ph type="sldNum" sz="quarter" idx="12"/>
          </p:nvPr>
        </p:nvSpPr>
        <p:spPr/>
        <p:txBody>
          <a:bodyPr/>
          <a:lstStyle/>
          <a:p>
            <a:fld id="{B4871048-7B02-4568-BD94-EFE6EA0A110A}" type="slidenum">
              <a:rPr lang="en-US" smtClean="0"/>
              <a:t>13</a:t>
            </a:fld>
            <a:endParaRPr lang="en-US"/>
          </a:p>
        </p:txBody>
      </p:sp>
      <p:pic>
        <p:nvPicPr>
          <p:cNvPr id="7" name="Audio 6">
            <a:hlinkClick r:id="" action="ppaction://media"/>
            <a:extLst>
              <a:ext uri="{FF2B5EF4-FFF2-40B4-BE49-F238E27FC236}">
                <a16:creationId xmlns:a16="http://schemas.microsoft.com/office/drawing/2014/main" id="{4B7B83EA-B952-A0C3-01AB-5338B019228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
        <p:nvSpPr>
          <p:cNvPr id="5" name="TextBox 4">
            <a:extLst>
              <a:ext uri="{FF2B5EF4-FFF2-40B4-BE49-F238E27FC236}">
                <a16:creationId xmlns:a16="http://schemas.microsoft.com/office/drawing/2014/main" id="{46A7BB54-169F-CA05-2347-0A9B57DE5699}"/>
              </a:ext>
            </a:extLst>
          </p:cNvPr>
          <p:cNvSpPr txBox="1"/>
          <p:nvPr/>
        </p:nvSpPr>
        <p:spPr>
          <a:xfrm>
            <a:off x="5859641" y="5973356"/>
            <a:ext cx="2596551" cy="246221"/>
          </a:xfrm>
          <a:prstGeom prst="rect">
            <a:avLst/>
          </a:prstGeom>
          <a:noFill/>
        </p:spPr>
        <p:txBody>
          <a:bodyPr wrap="square" rtlCol="0">
            <a:spAutoFit/>
          </a:bodyPr>
          <a:lstStyle/>
          <a:p>
            <a:r>
              <a:rPr lang="en-US" sz="1000" i="1" dirty="0"/>
              <a:t>Sourced from Management Study Guide</a:t>
            </a:r>
            <a:endParaRPr lang="en-US" sz="1000" dirty="0"/>
          </a:p>
        </p:txBody>
      </p:sp>
    </p:spTree>
    <p:extLst>
      <p:ext uri="{BB962C8B-B14F-4D97-AF65-F5344CB8AC3E}">
        <p14:creationId xmlns:p14="http://schemas.microsoft.com/office/powerpoint/2010/main" val="1080653417"/>
      </p:ext>
    </p:extLst>
  </p:cSld>
  <p:clrMapOvr>
    <a:masterClrMapping/>
  </p:clrMapOvr>
  <mc:AlternateContent xmlns:mc="http://schemas.openxmlformats.org/markup-compatibility/2006" xmlns:p14="http://schemas.microsoft.com/office/powerpoint/2010/main">
    <mc:Choice Requires="p14">
      <p:transition spd="slow" p14:dur="2000" advTm="68867"/>
    </mc:Choice>
    <mc:Fallback xmlns="">
      <p:transition spd="slow" advTm="68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69" name="Group 2068">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56" name="Straight Connector 205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57" name="Straight Connector 205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0"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1"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2" name="Isosceles Triangle 2071">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3"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4"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5"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6" name="Isosceles Triangle 2075">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7" name="Isosceles Triangle 2076">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Footer Placeholder 1">
            <a:extLst>
              <a:ext uri="{FF2B5EF4-FFF2-40B4-BE49-F238E27FC236}">
                <a16:creationId xmlns:a16="http://schemas.microsoft.com/office/drawing/2014/main" id="{55928AAD-024A-044E-128E-F865C7400A74}"/>
              </a:ext>
            </a:extLst>
          </p:cNvPr>
          <p:cNvSpPr>
            <a:spLocks noGrp="1"/>
          </p:cNvSpPr>
          <p:nvPr>
            <p:ph type="ftr" sz="quarter" idx="11"/>
          </p:nvPr>
        </p:nvSpPr>
        <p:spPr>
          <a:xfrm>
            <a:off x="677334" y="6041362"/>
            <a:ext cx="552823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Andrew Bishop</a:t>
            </a:r>
          </a:p>
        </p:txBody>
      </p:sp>
      <p:pic>
        <p:nvPicPr>
          <p:cNvPr id="2050" name="Picture 2">
            <a:extLst>
              <a:ext uri="{FF2B5EF4-FFF2-40B4-BE49-F238E27FC236}">
                <a16:creationId xmlns:a16="http://schemas.microsoft.com/office/drawing/2014/main" id="{C7C7033C-540F-486A-021C-29083696404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8733" y="609600"/>
            <a:ext cx="6111737" cy="54317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A1DF2B-95A7-C156-2D1C-A05C07E7D48C}"/>
              </a:ext>
            </a:extLst>
          </p:cNvPr>
          <p:cNvSpPr txBox="1"/>
          <p:nvPr/>
        </p:nvSpPr>
        <p:spPr>
          <a:xfrm>
            <a:off x="6868988" y="1385093"/>
            <a:ext cx="2927185" cy="3880773"/>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500" dirty="0">
                <a:solidFill>
                  <a:schemeClr val="tx1">
                    <a:lumMod val="75000"/>
                    <a:lumOff val="25000"/>
                  </a:schemeClr>
                </a:solidFill>
              </a:rPr>
              <a:t>A recent survey showed that the American people consistently agree that ethical leadership should be a top priority for America’s largest companies. The survey showed that Americans identified ethical leadership as the #4 most important priority for companies in building more just business practices, and issues of ethical leadership – quantified through measures like corporate controversies, commitments to following laws &amp; regulations, and legal fines &amp; violations </a:t>
            </a:r>
          </a:p>
        </p:txBody>
      </p:sp>
      <p:sp>
        <p:nvSpPr>
          <p:cNvPr id="3" name="Slide Number Placeholder 2">
            <a:extLst>
              <a:ext uri="{FF2B5EF4-FFF2-40B4-BE49-F238E27FC236}">
                <a16:creationId xmlns:a16="http://schemas.microsoft.com/office/drawing/2014/main" id="{515E620B-FDE6-CDA0-0B2E-8F0C70BEB95E}"/>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B4871048-7B02-4568-BD94-EFE6EA0A110A}" type="slidenum">
              <a:rPr lang="en-US" smtClean="0"/>
              <a:pPr defTabSz="914400">
                <a:spcAft>
                  <a:spcPts val="600"/>
                </a:spcAft>
              </a:pPr>
              <a:t>14</a:t>
            </a:fld>
            <a:endParaRPr lang="en-US"/>
          </a:p>
        </p:txBody>
      </p:sp>
      <p:pic>
        <p:nvPicPr>
          <p:cNvPr id="7" name="Audio 6">
            <a:hlinkClick r:id="" action="ppaction://media"/>
            <a:extLst>
              <a:ext uri="{FF2B5EF4-FFF2-40B4-BE49-F238E27FC236}">
                <a16:creationId xmlns:a16="http://schemas.microsoft.com/office/drawing/2014/main" id="{700F43DE-EF80-04CA-21CA-BE82E56A83A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15687614"/>
      </p:ext>
    </p:extLst>
  </p:cSld>
  <p:clrMapOvr>
    <a:masterClrMapping/>
  </p:clrMapOvr>
  <mc:AlternateContent xmlns:mc="http://schemas.openxmlformats.org/markup-compatibility/2006">
    <mc:Choice xmlns:p14="http://schemas.microsoft.com/office/powerpoint/2010/main" Requires="p14">
      <p:transition spd="slow" p14:dur="2000" advTm="43496"/>
    </mc:Choice>
    <mc:Fallback>
      <p:transition spd="slow" advTm="43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7459C506-5F4B-4B75-9218-C7C3F87FA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5" name="Group 1034">
            <a:extLst>
              <a:ext uri="{FF2B5EF4-FFF2-40B4-BE49-F238E27FC236}">
                <a16:creationId xmlns:a16="http://schemas.microsoft.com/office/drawing/2014/main" id="{BC659EEB-C3AE-4544-8263-417009DCD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36" name="Straight Connector 1035">
              <a:extLst>
                <a:ext uri="{FF2B5EF4-FFF2-40B4-BE49-F238E27FC236}">
                  <a16:creationId xmlns:a16="http://schemas.microsoft.com/office/drawing/2014/main" id="{D99DB6C6-36F9-4576-A558-95153EADBE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7" name="Rectangle 23">
              <a:extLst>
                <a:ext uri="{FF2B5EF4-FFF2-40B4-BE49-F238E27FC236}">
                  <a16:creationId xmlns:a16="http://schemas.microsoft.com/office/drawing/2014/main" id="{694E7916-EDE4-4B50-A4A1-6B28FDD4D9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8" name="Rectangle 25">
              <a:extLst>
                <a:ext uri="{FF2B5EF4-FFF2-40B4-BE49-F238E27FC236}">
                  <a16:creationId xmlns:a16="http://schemas.microsoft.com/office/drawing/2014/main" id="{6F6CB7BB-4370-4173-97F8-F636C0F14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9" name="Isosceles Triangle 1038">
              <a:extLst>
                <a:ext uri="{FF2B5EF4-FFF2-40B4-BE49-F238E27FC236}">
                  <a16:creationId xmlns:a16="http://schemas.microsoft.com/office/drawing/2014/main" id="{B0F590BB-1F51-4138-A2D4-2E483C84F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0" name="Rectangle 27">
              <a:extLst>
                <a:ext uri="{FF2B5EF4-FFF2-40B4-BE49-F238E27FC236}">
                  <a16:creationId xmlns:a16="http://schemas.microsoft.com/office/drawing/2014/main" id="{4A492863-9797-45A2-BAB3-514F10C5F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Rectangle 28">
              <a:extLst>
                <a:ext uri="{FF2B5EF4-FFF2-40B4-BE49-F238E27FC236}">
                  <a16:creationId xmlns:a16="http://schemas.microsoft.com/office/drawing/2014/main" id="{7C1E33F6-6D0F-4ECF-92F4-6F71D8BAF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2" name="Rectangle 29">
              <a:extLst>
                <a:ext uri="{FF2B5EF4-FFF2-40B4-BE49-F238E27FC236}">
                  <a16:creationId xmlns:a16="http://schemas.microsoft.com/office/drawing/2014/main" id="{73EEEA64-7411-474B-BD0E-60C24B3F4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Isosceles Triangle 1042">
              <a:extLst>
                <a:ext uri="{FF2B5EF4-FFF2-40B4-BE49-F238E27FC236}">
                  <a16:creationId xmlns:a16="http://schemas.microsoft.com/office/drawing/2014/main" id="{4F82A6DD-92BB-4443-B5A5-05240DD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4" name="Isosceles Triangle 1043">
              <a:extLst>
                <a:ext uri="{FF2B5EF4-FFF2-40B4-BE49-F238E27FC236}">
                  <a16:creationId xmlns:a16="http://schemas.microsoft.com/office/drawing/2014/main" id="{79832BCB-1DCF-46AC-9FFA-170791668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046" name="Rectangle 1045">
            <a:extLst>
              <a:ext uri="{FF2B5EF4-FFF2-40B4-BE49-F238E27FC236}">
                <a16:creationId xmlns:a16="http://schemas.microsoft.com/office/drawing/2014/main" id="{4E74DA95-CD7A-4D5E-9D27-67A759CE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LRN Benchmark of Ethical Culture chart showing how culture drives business performance">
            <a:extLst>
              <a:ext uri="{FF2B5EF4-FFF2-40B4-BE49-F238E27FC236}">
                <a16:creationId xmlns:a16="http://schemas.microsoft.com/office/drawing/2014/main" id="{8C3276A3-F8D2-F9CB-4EA9-85069DBD0C0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24262" y="1532544"/>
            <a:ext cx="4650004" cy="3801378"/>
          </a:xfrm>
          <a:prstGeom prst="rect">
            <a:avLst/>
          </a:prstGeom>
          <a:noFill/>
          <a:extLst>
            <a:ext uri="{909E8E84-426E-40DD-AFC4-6F175D3DCCD1}">
              <a14:hiddenFill xmlns:a14="http://schemas.microsoft.com/office/drawing/2010/main">
                <a:solidFill>
                  <a:srgbClr val="FFFFFF"/>
                </a:solidFill>
              </a14:hiddenFill>
            </a:ext>
          </a:extLst>
        </p:spPr>
      </p:pic>
      <p:cxnSp>
        <p:nvCxnSpPr>
          <p:cNvPr id="1048" name="Straight Connector 1047">
            <a:extLst>
              <a:ext uri="{FF2B5EF4-FFF2-40B4-BE49-F238E27FC236}">
                <a16:creationId xmlns:a16="http://schemas.microsoft.com/office/drawing/2014/main" id="{14AA3B5C-0C55-4FFF-9C45-8F9F7C074A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1305"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LRN Benchmark of Ethical Culture chart showing that trust, ethics, and DEI influence employee loyalty">
            <a:extLst>
              <a:ext uri="{FF2B5EF4-FFF2-40B4-BE49-F238E27FC236}">
                <a16:creationId xmlns:a16="http://schemas.microsoft.com/office/drawing/2014/main" id="{099E3918-67CC-0940-FE9D-1C7E38A76DF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414367" y="1898731"/>
            <a:ext cx="4650004" cy="3069002"/>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17B46B67-A9AE-F3B0-4FFD-92A789B36353}"/>
              </a:ext>
            </a:extLst>
          </p:cNvPr>
          <p:cNvSpPr>
            <a:spLocks noGrp="1"/>
          </p:cNvSpPr>
          <p:nvPr>
            <p:ph type="ftr" sz="quarter" idx="11"/>
          </p:nvPr>
        </p:nvSpPr>
        <p:spPr>
          <a:xfrm>
            <a:off x="677333" y="6420107"/>
            <a:ext cx="5142441" cy="365125"/>
          </a:xfrm>
        </p:spPr>
        <p:txBody>
          <a:bodyPr>
            <a:normAutofit/>
          </a:bodyPr>
          <a:lstStyle/>
          <a:p>
            <a:pPr>
              <a:spcAft>
                <a:spcPts val="600"/>
              </a:spcAft>
            </a:pPr>
            <a:r>
              <a:rPr lang="en-US">
                <a:solidFill>
                  <a:srgbClr val="FFFFFF"/>
                </a:solidFill>
              </a:rPr>
              <a:t>Andrew Bishop</a:t>
            </a:r>
          </a:p>
        </p:txBody>
      </p:sp>
      <p:sp>
        <p:nvSpPr>
          <p:cNvPr id="3" name="Slide Number Placeholder 2">
            <a:extLst>
              <a:ext uri="{FF2B5EF4-FFF2-40B4-BE49-F238E27FC236}">
                <a16:creationId xmlns:a16="http://schemas.microsoft.com/office/drawing/2014/main" id="{23AD1FD9-80F1-6757-12FB-FFDA6784CF4B}"/>
              </a:ext>
            </a:extLst>
          </p:cNvPr>
          <p:cNvSpPr>
            <a:spLocks noGrp="1"/>
          </p:cNvSpPr>
          <p:nvPr>
            <p:ph type="sldNum" sz="quarter" idx="12"/>
          </p:nvPr>
        </p:nvSpPr>
        <p:spPr>
          <a:xfrm>
            <a:off x="10860438" y="6420107"/>
            <a:ext cx="683339" cy="365125"/>
          </a:xfrm>
        </p:spPr>
        <p:txBody>
          <a:bodyPr>
            <a:normAutofit/>
          </a:bodyPr>
          <a:lstStyle/>
          <a:p>
            <a:pPr>
              <a:spcAft>
                <a:spcPts val="600"/>
              </a:spcAft>
            </a:pPr>
            <a:fld id="{B4871048-7B02-4568-BD94-EFE6EA0A110A}" type="slidenum">
              <a:rPr lang="en-US">
                <a:solidFill>
                  <a:srgbClr val="FFFFFF"/>
                </a:solidFill>
              </a:rPr>
              <a:pPr>
                <a:spcAft>
                  <a:spcPts val="600"/>
                </a:spcAft>
              </a:pPr>
              <a:t>15</a:t>
            </a:fld>
            <a:endParaRPr lang="en-US">
              <a:solidFill>
                <a:srgbClr val="FFFFFF"/>
              </a:solidFill>
            </a:endParaRPr>
          </a:p>
        </p:txBody>
      </p:sp>
      <p:sp>
        <p:nvSpPr>
          <p:cNvPr id="4" name="TextBox 3">
            <a:extLst>
              <a:ext uri="{FF2B5EF4-FFF2-40B4-BE49-F238E27FC236}">
                <a16:creationId xmlns:a16="http://schemas.microsoft.com/office/drawing/2014/main" id="{4B2D841A-1FE7-FB69-8C2A-5D9B5A30D58A}"/>
              </a:ext>
            </a:extLst>
          </p:cNvPr>
          <p:cNvSpPr txBox="1"/>
          <p:nvPr/>
        </p:nvSpPr>
        <p:spPr>
          <a:xfrm>
            <a:off x="613403" y="572002"/>
            <a:ext cx="7401057" cy="369332"/>
          </a:xfrm>
          <a:prstGeom prst="rect">
            <a:avLst/>
          </a:prstGeom>
          <a:noFill/>
        </p:spPr>
        <p:txBody>
          <a:bodyPr wrap="square" rtlCol="0">
            <a:spAutoFit/>
          </a:bodyPr>
          <a:lstStyle/>
          <a:p>
            <a:r>
              <a:rPr lang="en-US" b="1"/>
              <a:t>Ethical culture has a significant impact on business performance</a:t>
            </a:r>
          </a:p>
        </p:txBody>
      </p:sp>
      <p:sp>
        <p:nvSpPr>
          <p:cNvPr id="5" name="TextBox 4">
            <a:extLst>
              <a:ext uri="{FF2B5EF4-FFF2-40B4-BE49-F238E27FC236}">
                <a16:creationId xmlns:a16="http://schemas.microsoft.com/office/drawing/2014/main" id="{F3C48335-8D07-62B1-CF74-DD961347F571}"/>
              </a:ext>
            </a:extLst>
          </p:cNvPr>
          <p:cNvSpPr txBox="1"/>
          <p:nvPr/>
        </p:nvSpPr>
        <p:spPr>
          <a:xfrm>
            <a:off x="7425266" y="5965371"/>
            <a:ext cx="2472564" cy="246221"/>
          </a:xfrm>
          <a:prstGeom prst="rect">
            <a:avLst/>
          </a:prstGeom>
          <a:noFill/>
        </p:spPr>
        <p:txBody>
          <a:bodyPr wrap="square" rtlCol="0">
            <a:spAutoFit/>
          </a:bodyPr>
          <a:lstStyle/>
          <a:p>
            <a:r>
              <a:rPr lang="en-US" sz="1000" dirty="0"/>
              <a:t>Source taken from LRN, 15 Aug. 2025</a:t>
            </a:r>
          </a:p>
        </p:txBody>
      </p:sp>
      <p:pic>
        <p:nvPicPr>
          <p:cNvPr id="9" name="Audio 8">
            <a:hlinkClick r:id="" action="ppaction://media"/>
            <a:extLst>
              <a:ext uri="{FF2B5EF4-FFF2-40B4-BE49-F238E27FC236}">
                <a16:creationId xmlns:a16="http://schemas.microsoft.com/office/drawing/2014/main" id="{8ADD5B27-B924-3C95-96E7-3EDB9B9B281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59547991"/>
      </p:ext>
    </p:extLst>
  </p:cSld>
  <p:clrMapOvr>
    <a:masterClrMapping/>
  </p:clrMapOvr>
  <mc:AlternateContent xmlns:mc="http://schemas.openxmlformats.org/markup-compatibility/2006">
    <mc:Choice xmlns:p14="http://schemas.microsoft.com/office/powerpoint/2010/main" Requires="p14">
      <p:transition spd="slow" p14:dur="2000" advTm="32387"/>
    </mc:Choice>
    <mc:Fallback>
      <p:transition spd="slow" advTm="32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E76D0E-0A5A-A98E-4304-76604A14800C}"/>
              </a:ext>
            </a:extLst>
          </p:cNvPr>
          <p:cNvSpPr>
            <a:spLocks noGrp="1"/>
          </p:cNvSpPr>
          <p:nvPr>
            <p:ph type="title"/>
          </p:nvPr>
        </p:nvSpPr>
        <p:spPr/>
        <p:txBody>
          <a:bodyPr>
            <a:normAutofit/>
          </a:bodyPr>
          <a:lstStyle/>
          <a:p>
            <a:pPr algn="ctr"/>
            <a:r>
              <a:rPr lang="en-US" sz="2400" dirty="0"/>
              <a:t>Recommendations on Improving ethical leadership and social impact.</a:t>
            </a:r>
          </a:p>
        </p:txBody>
      </p:sp>
      <p:sp>
        <p:nvSpPr>
          <p:cNvPr id="6" name="Text Placeholder 5">
            <a:extLst>
              <a:ext uri="{FF2B5EF4-FFF2-40B4-BE49-F238E27FC236}">
                <a16:creationId xmlns:a16="http://schemas.microsoft.com/office/drawing/2014/main" id="{BD039AEC-4C18-1B95-5516-BA42A781395E}"/>
              </a:ext>
            </a:extLst>
          </p:cNvPr>
          <p:cNvSpPr>
            <a:spLocks noGrp="1"/>
          </p:cNvSpPr>
          <p:nvPr>
            <p:ph type="body" idx="1"/>
          </p:nvPr>
        </p:nvSpPr>
        <p:spPr>
          <a:xfrm>
            <a:off x="494590" y="1469430"/>
            <a:ext cx="4185623" cy="576262"/>
          </a:xfrm>
        </p:spPr>
        <p:txBody>
          <a:bodyPr/>
          <a:lstStyle/>
          <a:p>
            <a:r>
              <a:rPr lang="en-US" dirty="0"/>
              <a:t>Fostering ethical leadership</a:t>
            </a:r>
          </a:p>
        </p:txBody>
      </p:sp>
      <p:sp>
        <p:nvSpPr>
          <p:cNvPr id="7" name="Content Placeholder 6">
            <a:extLst>
              <a:ext uri="{FF2B5EF4-FFF2-40B4-BE49-F238E27FC236}">
                <a16:creationId xmlns:a16="http://schemas.microsoft.com/office/drawing/2014/main" id="{E8404326-31BC-3E37-B906-7AE4396E80D3}"/>
              </a:ext>
            </a:extLst>
          </p:cNvPr>
          <p:cNvSpPr>
            <a:spLocks noGrp="1"/>
          </p:cNvSpPr>
          <p:nvPr>
            <p:ph sz="half" idx="2"/>
          </p:nvPr>
        </p:nvSpPr>
        <p:spPr>
          <a:xfrm>
            <a:off x="677334" y="2202408"/>
            <a:ext cx="4185623" cy="3304117"/>
          </a:xfrm>
        </p:spPr>
        <p:txBody>
          <a:bodyPr>
            <a:normAutofit lnSpcReduction="10000"/>
          </a:bodyPr>
          <a:lstStyle/>
          <a:p>
            <a:r>
              <a:rPr lang="en-US" sz="1200" b="1" dirty="0">
                <a:latin typeface="Times New Roman" panose="02020603050405020304" pitchFamily="18" charset="0"/>
                <a:cs typeface="Times New Roman" panose="02020603050405020304" pitchFamily="18" charset="0"/>
              </a:rPr>
              <a:t>Define and communicate core values:  </a:t>
            </a:r>
            <a:r>
              <a:rPr lang="en-US" sz="1200" dirty="0">
                <a:latin typeface="Times New Roman" panose="02020603050405020304" pitchFamily="18" charset="0"/>
                <a:cs typeface="Times New Roman" panose="02020603050405020304" pitchFamily="18" charset="0"/>
              </a:rPr>
              <a:t>Establishing a clear code of ethics and company values that guide all decisions and actions.</a:t>
            </a:r>
          </a:p>
          <a:p>
            <a:r>
              <a:rPr lang="en-US" sz="1200" b="1" dirty="0">
                <a:latin typeface="Times New Roman" panose="02020603050405020304" pitchFamily="18" charset="0"/>
                <a:cs typeface="Times New Roman" panose="02020603050405020304" pitchFamily="18" charset="0"/>
              </a:rPr>
              <a:t>Lead by example:</a:t>
            </a:r>
            <a:r>
              <a:rPr lang="en-US" sz="1200" dirty="0">
                <a:latin typeface="Times New Roman" panose="02020603050405020304" pitchFamily="18" charset="0"/>
                <a:cs typeface="Times New Roman" panose="02020603050405020304" pitchFamily="18" charset="0"/>
              </a:rPr>
              <a:t> Leaders must embody the principles of ethical behavior, demonstrating honesty, integrity, fairness, accountability, and respect in all interactions.</a:t>
            </a:r>
          </a:p>
          <a:p>
            <a:r>
              <a:rPr lang="en-US" sz="1200" b="1" dirty="0">
                <a:latin typeface="Times New Roman" panose="02020603050405020304" pitchFamily="18" charset="0"/>
                <a:cs typeface="Times New Roman" panose="02020603050405020304" pitchFamily="18" charset="0"/>
              </a:rPr>
              <a:t>Provide ethical training and development:</a:t>
            </a:r>
            <a:r>
              <a:rPr lang="en-US" sz="1200" dirty="0">
                <a:latin typeface="Times New Roman" panose="02020603050405020304" pitchFamily="18" charset="0"/>
                <a:cs typeface="Times New Roman" panose="02020603050405020304" pitchFamily="18" charset="0"/>
              </a:rPr>
              <a:t> Invest in training programs that equip employees and leaders with the skills and knowledge needed to navigate ethical dilemmas and uphold company values.</a:t>
            </a:r>
          </a:p>
          <a:p>
            <a:r>
              <a:rPr lang="en-US" sz="1300" b="1" dirty="0">
                <a:latin typeface="Times New Roman" panose="02020603050405020304" pitchFamily="18" charset="0"/>
                <a:cs typeface="Times New Roman" panose="02020603050405020304" pitchFamily="18" charset="0"/>
              </a:rPr>
              <a:t>Implement ethical decision-making frameworks:</a:t>
            </a:r>
            <a:r>
              <a:rPr lang="en-US" sz="1300" dirty="0">
                <a:latin typeface="Times New Roman" panose="02020603050405020304" pitchFamily="18" charset="0"/>
                <a:cs typeface="Times New Roman" panose="02020603050405020304" pitchFamily="18" charset="0"/>
              </a:rPr>
              <a:t> Utilizing frameworks like the Utilitarian, Rights-Based, Justice, or Virtue Ethics approaches can help leaders make more intentional and well-balanced decisions when faced with ethical challenges.</a:t>
            </a:r>
          </a:p>
          <a:p>
            <a:endParaRPr lang="en-US" sz="1200" dirty="0">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id="{12EE8FD8-A8D6-309F-D364-1F54472F8D8E}"/>
              </a:ext>
            </a:extLst>
          </p:cNvPr>
          <p:cNvSpPr>
            <a:spLocks noGrp="1"/>
          </p:cNvSpPr>
          <p:nvPr>
            <p:ph type="body" sz="quarter" idx="3"/>
          </p:nvPr>
        </p:nvSpPr>
        <p:spPr>
          <a:xfrm>
            <a:off x="5418980" y="1469429"/>
            <a:ext cx="4185618" cy="576262"/>
          </a:xfrm>
        </p:spPr>
        <p:txBody>
          <a:bodyPr/>
          <a:lstStyle/>
          <a:p>
            <a:r>
              <a:rPr lang="en-US" dirty="0"/>
              <a:t>Enhancing social impact</a:t>
            </a:r>
          </a:p>
        </p:txBody>
      </p:sp>
      <p:sp>
        <p:nvSpPr>
          <p:cNvPr id="9" name="Content Placeholder 8">
            <a:extLst>
              <a:ext uri="{FF2B5EF4-FFF2-40B4-BE49-F238E27FC236}">
                <a16:creationId xmlns:a16="http://schemas.microsoft.com/office/drawing/2014/main" id="{524110CE-C804-C143-275A-0429507A4BEB}"/>
              </a:ext>
            </a:extLst>
          </p:cNvPr>
          <p:cNvSpPr>
            <a:spLocks noGrp="1"/>
          </p:cNvSpPr>
          <p:nvPr>
            <p:ph sz="quarter" idx="4"/>
          </p:nvPr>
        </p:nvSpPr>
        <p:spPr>
          <a:xfrm>
            <a:off x="5236236" y="2333822"/>
            <a:ext cx="4185617" cy="3304117"/>
          </a:xfrm>
        </p:spPr>
        <p:txBody>
          <a:bodyPr>
            <a:normAutofit lnSpcReduction="10000"/>
          </a:bodyPr>
          <a:lstStyle/>
          <a:p>
            <a:r>
              <a:rPr lang="en-US" sz="1200" b="1" dirty="0">
                <a:latin typeface="Times New Roman" panose="02020603050405020304" pitchFamily="18" charset="0"/>
                <a:cs typeface="Times New Roman" panose="02020603050405020304" pitchFamily="18" charset="0"/>
              </a:rPr>
              <a:t>Align social initiatives with business goals:</a:t>
            </a:r>
            <a:r>
              <a:rPr lang="en-US" sz="1200" dirty="0">
                <a:latin typeface="Times New Roman" panose="02020603050405020304" pitchFamily="18" charset="0"/>
                <a:cs typeface="Times New Roman" panose="02020603050405020304" pitchFamily="18" charset="0"/>
              </a:rPr>
              <a:t> Integrate creating shared value (CSV) into your business strategy and corporate culture, finding opportunities where economic and social value can be created simultaneously.</a:t>
            </a:r>
          </a:p>
          <a:p>
            <a:r>
              <a:rPr lang="en-US" sz="1200" b="1" dirty="0">
                <a:latin typeface="Times New Roman" panose="02020603050405020304" pitchFamily="18" charset="0"/>
                <a:cs typeface="Times New Roman" panose="02020603050405020304" pitchFamily="18" charset="0"/>
              </a:rPr>
              <a:t>Be transparent and accountable:</a:t>
            </a:r>
            <a:r>
              <a:rPr lang="en-US" sz="1200" dirty="0">
                <a:latin typeface="Times New Roman" panose="02020603050405020304" pitchFamily="18" charset="0"/>
                <a:cs typeface="Times New Roman" panose="02020603050405020304" pitchFamily="18" charset="0"/>
              </a:rPr>
              <a:t> Clearly communicate your social goals, methodologies, and the impact achieved to stakeholders.</a:t>
            </a:r>
          </a:p>
          <a:p>
            <a:r>
              <a:rPr lang="en-US" sz="1200" b="1" dirty="0">
                <a:latin typeface="Times New Roman" panose="02020603050405020304" pitchFamily="18" charset="0"/>
                <a:cs typeface="Times New Roman" panose="02020603050405020304" pitchFamily="18" charset="0"/>
              </a:rPr>
              <a:t>Measure and report on social impact:</a:t>
            </a:r>
            <a:r>
              <a:rPr lang="en-US" sz="1200" dirty="0">
                <a:latin typeface="Times New Roman" panose="02020603050405020304" pitchFamily="18" charset="0"/>
                <a:cs typeface="Times New Roman" panose="02020603050405020304" pitchFamily="18" charset="0"/>
              </a:rPr>
              <a:t> Implement robust systems and frameworks for assessing the social outcomes of your initiatives.</a:t>
            </a:r>
          </a:p>
          <a:p>
            <a:r>
              <a:rPr lang="en-US" sz="1300" b="1" dirty="0">
                <a:latin typeface="Times New Roman" panose="02020603050405020304" pitchFamily="18" charset="0"/>
                <a:cs typeface="Times New Roman" panose="02020603050405020304" pitchFamily="18" charset="0"/>
              </a:rPr>
              <a:t>Adopt sustainable practices:</a:t>
            </a:r>
            <a:r>
              <a:rPr lang="en-US" sz="1300" dirty="0">
                <a:latin typeface="Times New Roman" panose="02020603050405020304" pitchFamily="18" charset="0"/>
                <a:cs typeface="Times New Roman" panose="02020603050405020304" pitchFamily="18" charset="0"/>
              </a:rPr>
              <a:t> Incorporate environmentally and socially responsible practices throughout your operations, from sourcing to production and waste management. </a:t>
            </a:r>
          </a:p>
          <a:p>
            <a:endParaRPr lang="en-US" sz="12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9FE97FE-F28D-B20B-4F0F-73150914F6D5}"/>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F7771A93-7066-4010-311D-03716CFD0FE0}"/>
              </a:ext>
            </a:extLst>
          </p:cNvPr>
          <p:cNvSpPr>
            <a:spLocks noGrp="1"/>
          </p:cNvSpPr>
          <p:nvPr>
            <p:ph type="sldNum" sz="quarter" idx="12"/>
          </p:nvPr>
        </p:nvSpPr>
        <p:spPr/>
        <p:txBody>
          <a:bodyPr/>
          <a:lstStyle/>
          <a:p>
            <a:fld id="{B4871048-7B02-4568-BD94-EFE6EA0A110A}" type="slidenum">
              <a:rPr lang="en-US" smtClean="0"/>
              <a:t>16</a:t>
            </a:fld>
            <a:endParaRPr lang="en-US"/>
          </a:p>
        </p:txBody>
      </p:sp>
      <p:sp>
        <p:nvSpPr>
          <p:cNvPr id="10" name="TextBox 9">
            <a:extLst>
              <a:ext uri="{FF2B5EF4-FFF2-40B4-BE49-F238E27FC236}">
                <a16:creationId xmlns:a16="http://schemas.microsoft.com/office/drawing/2014/main" id="{9D4EAAAC-1C02-EB82-9BFE-30A5FF985AD9}"/>
              </a:ext>
            </a:extLst>
          </p:cNvPr>
          <p:cNvSpPr txBox="1"/>
          <p:nvPr/>
        </p:nvSpPr>
        <p:spPr>
          <a:xfrm>
            <a:off x="3481072" y="5494448"/>
            <a:ext cx="328196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By focusing on these recommendations, organizations can cultivate ethical leaders and build a strong foundation for creating positive social change.</a:t>
            </a:r>
          </a:p>
        </p:txBody>
      </p:sp>
      <p:pic>
        <p:nvPicPr>
          <p:cNvPr id="12" name="Audio 11">
            <a:hlinkClick r:id="" action="ppaction://media"/>
            <a:extLst>
              <a:ext uri="{FF2B5EF4-FFF2-40B4-BE49-F238E27FC236}">
                <a16:creationId xmlns:a16="http://schemas.microsoft.com/office/drawing/2014/main" id="{627337B7-9B89-F46A-938E-2AACC3C112E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96155883"/>
      </p:ext>
    </p:extLst>
  </p:cSld>
  <p:clrMapOvr>
    <a:masterClrMapping/>
  </p:clrMapOvr>
  <mc:AlternateContent xmlns:mc="http://schemas.openxmlformats.org/markup-compatibility/2006">
    <mc:Choice xmlns:p14="http://schemas.microsoft.com/office/powerpoint/2010/main" Requires="p14">
      <p:transition spd="slow" p14:dur="2000" advTm="134023"/>
    </mc:Choice>
    <mc:Fallback>
      <p:transition spd="slow" advTm="134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45" name="Group 3144">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146" name="Straight Connector 314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7" name="Straight Connector 314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48"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49"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0" name="Isosceles Triangle 3149">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1"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2"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3"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4" name="Isosceles Triangle 3153">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55" name="Isosceles Triangle 3154">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9" name="TextBox 8">
            <a:extLst>
              <a:ext uri="{FF2B5EF4-FFF2-40B4-BE49-F238E27FC236}">
                <a16:creationId xmlns:a16="http://schemas.microsoft.com/office/drawing/2014/main" id="{69497A90-C04B-335B-B394-F3C445F669A0}"/>
              </a:ext>
            </a:extLst>
          </p:cNvPr>
          <p:cNvSpPr txBox="1"/>
          <p:nvPr/>
        </p:nvSpPr>
        <p:spPr>
          <a:xfrm>
            <a:off x="677334" y="609600"/>
            <a:ext cx="8596668" cy="1320800"/>
          </a:xfrm>
          <a:prstGeom prst="rect">
            <a:avLst/>
          </a:prstGeom>
        </p:spPr>
        <p:txBody>
          <a:bodyPr vert="horz" lIns="91440" tIns="45720" rIns="91440" bIns="45720" rtlCol="0" anchor="t">
            <a:normAutofit/>
          </a:bodyPr>
          <a:lstStyle/>
          <a:p>
            <a:pPr>
              <a:spcBef>
                <a:spcPct val="0"/>
              </a:spcBef>
              <a:spcAft>
                <a:spcPts val="600"/>
              </a:spcAft>
            </a:pPr>
            <a:r>
              <a:rPr lang="en-US" sz="3600">
                <a:solidFill>
                  <a:schemeClr val="accent1"/>
                </a:solidFill>
                <a:latin typeface="+mj-lt"/>
                <a:ea typeface="+mj-ea"/>
                <a:cs typeface="+mj-cs"/>
              </a:rPr>
              <a:t>Ethical leadership paired with societal benefits</a:t>
            </a:r>
          </a:p>
        </p:txBody>
      </p:sp>
      <p:pic>
        <p:nvPicPr>
          <p:cNvPr id="3074" name="Picture 2" descr="The Buy-One, Give-One Model of TOMS Shoes | B-Ethics">
            <a:extLst>
              <a:ext uri="{FF2B5EF4-FFF2-40B4-BE49-F238E27FC236}">
                <a16:creationId xmlns:a16="http://schemas.microsoft.com/office/drawing/2014/main" id="{B647BAC8-124A-3C5A-F584-2321A07547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9814" y="2159331"/>
            <a:ext cx="3854481" cy="28871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DE15AF-2C07-81BF-E3B8-6FE0636A2B47}"/>
              </a:ext>
            </a:extLst>
          </p:cNvPr>
          <p:cNvSpPr txBox="1"/>
          <p:nvPr/>
        </p:nvSpPr>
        <p:spPr>
          <a:xfrm>
            <a:off x="4860323" y="2160589"/>
            <a:ext cx="5023906" cy="3768573"/>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dirty="0">
                <a:solidFill>
                  <a:schemeClr val="tx1">
                    <a:lumMod val="75000"/>
                    <a:lumOff val="25000"/>
                  </a:schemeClr>
                </a:solidFill>
              </a:rPr>
              <a:t>Example: </a:t>
            </a:r>
          </a:p>
          <a:p>
            <a:pPr>
              <a:spcBef>
                <a:spcPts val="1000"/>
              </a:spcBef>
              <a:buClr>
                <a:schemeClr val="accent1"/>
              </a:buClr>
              <a:buSzPct val="80000"/>
            </a:pPr>
            <a:r>
              <a:rPr lang="en-US" dirty="0">
                <a:solidFill>
                  <a:schemeClr val="tx1">
                    <a:lumMod val="75000"/>
                    <a:lumOff val="25000"/>
                  </a:schemeClr>
                </a:solidFill>
              </a:rPr>
              <a:t>TOMS Shoes' "buy one, give one" model.</a:t>
            </a:r>
          </a:p>
          <a:p>
            <a:pPr>
              <a:spcBef>
                <a:spcPts val="1000"/>
              </a:spcBef>
              <a:buClr>
                <a:schemeClr val="accent1"/>
              </a:buClr>
              <a:buSzPct val="80000"/>
            </a:pPr>
            <a:r>
              <a:rPr lang="en-US" dirty="0">
                <a:solidFill>
                  <a:schemeClr val="tx1">
                    <a:lumMod val="75000"/>
                    <a:lumOff val="25000"/>
                  </a:schemeClr>
                </a:solidFill>
              </a:rPr>
              <a:t>The core concept of this model is  a form of social entrepreneurship, where a company's primary goal is to generate both profit and social impact, by merging for-profit business with charitable giving, allowing consumers to contribute to a social cause simply by purchasing a product. </a:t>
            </a:r>
          </a:p>
        </p:txBody>
      </p:sp>
      <p:sp>
        <p:nvSpPr>
          <p:cNvPr id="7" name="Footer Placeholder 6">
            <a:extLst>
              <a:ext uri="{FF2B5EF4-FFF2-40B4-BE49-F238E27FC236}">
                <a16:creationId xmlns:a16="http://schemas.microsoft.com/office/drawing/2014/main" id="{070C73DE-F377-3DD7-6EF1-27688D42E326}"/>
              </a:ext>
            </a:extLst>
          </p:cNvPr>
          <p:cNvSpPr>
            <a:spLocks noGrp="1"/>
          </p:cNvSpPr>
          <p:nvPr>
            <p:ph type="ftr" sz="quarter" idx="11"/>
          </p:nvPr>
        </p:nvSpPr>
        <p:spPr>
          <a:xfrm>
            <a:off x="677334" y="6041362"/>
            <a:ext cx="6297612"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Andrew Bishop</a:t>
            </a:r>
          </a:p>
        </p:txBody>
      </p:sp>
      <p:sp>
        <p:nvSpPr>
          <p:cNvPr id="8" name="Slide Number Placeholder 7">
            <a:extLst>
              <a:ext uri="{FF2B5EF4-FFF2-40B4-BE49-F238E27FC236}">
                <a16:creationId xmlns:a16="http://schemas.microsoft.com/office/drawing/2014/main" id="{CCA2E33A-5C5A-4D0E-E797-DB6341A10409}"/>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B4871048-7B02-4568-BD94-EFE6EA0A110A}" type="slidenum">
              <a:rPr lang="en-US" smtClean="0"/>
              <a:pPr defTabSz="914400">
                <a:spcAft>
                  <a:spcPts val="600"/>
                </a:spcAft>
              </a:pPr>
              <a:t>17</a:t>
            </a:fld>
            <a:endParaRPr lang="en-US"/>
          </a:p>
        </p:txBody>
      </p:sp>
      <p:pic>
        <p:nvPicPr>
          <p:cNvPr id="4" name="Audio 3">
            <a:hlinkClick r:id="" action="ppaction://media"/>
            <a:extLst>
              <a:ext uri="{FF2B5EF4-FFF2-40B4-BE49-F238E27FC236}">
                <a16:creationId xmlns:a16="http://schemas.microsoft.com/office/drawing/2014/main" id="{1740D6D3-FE33-422C-82FC-240E4433863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73882755"/>
      </p:ext>
    </p:extLst>
  </p:cSld>
  <p:clrMapOvr>
    <a:masterClrMapping/>
  </p:clrMapOvr>
  <mc:AlternateContent xmlns:mc="http://schemas.openxmlformats.org/markup-compatibility/2006">
    <mc:Choice xmlns:p14="http://schemas.microsoft.com/office/powerpoint/2010/main" Requires="p14">
      <p:transition spd="slow" p14:dur="2000" advTm="42283"/>
    </mc:Choice>
    <mc:Fallback>
      <p:transition spd="slow" advTm="422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7"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Isosceles Triangle 48">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3" name="Isosceles Triangle 52">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Isosceles Triangle 53">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55" name="Rectangle 54">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Isosceles Triangle 55">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Footer Placeholder 1">
            <a:extLst>
              <a:ext uri="{FF2B5EF4-FFF2-40B4-BE49-F238E27FC236}">
                <a16:creationId xmlns:a16="http://schemas.microsoft.com/office/drawing/2014/main" id="{33BBC95C-BC62-0824-5395-5E795ABC7445}"/>
              </a:ext>
            </a:extLst>
          </p:cNvPr>
          <p:cNvSpPr>
            <a:spLocks noGrp="1"/>
          </p:cNvSpPr>
          <p:nvPr>
            <p:ph type="ftr" sz="quarter" idx="11"/>
          </p:nvPr>
        </p:nvSpPr>
        <p:spPr>
          <a:xfrm>
            <a:off x="1333502" y="6041362"/>
            <a:ext cx="5641444" cy="365125"/>
          </a:xfrm>
        </p:spPr>
        <p:txBody>
          <a:bodyPr vert="horz" lIns="91440" tIns="45720" rIns="91440" bIns="45720" rtlCol="0" anchor="ctr">
            <a:normAutofit/>
          </a:bodyPr>
          <a:lstStyle/>
          <a:p>
            <a:pPr>
              <a:spcAft>
                <a:spcPts val="600"/>
              </a:spcAft>
            </a:pPr>
            <a:r>
              <a:rPr lang="en-US" kern="1200" dirty="0">
                <a:solidFill>
                  <a:schemeClr val="tx1">
                    <a:tint val="75000"/>
                  </a:schemeClr>
                </a:solidFill>
                <a:latin typeface="+mn-lt"/>
                <a:ea typeface="+mn-ea"/>
                <a:cs typeface="+mn-cs"/>
              </a:rPr>
              <a:t>Andrew Bishop</a:t>
            </a:r>
          </a:p>
        </p:txBody>
      </p:sp>
      <p:sp>
        <p:nvSpPr>
          <p:cNvPr id="3" name="Slide Number Placeholder 2">
            <a:extLst>
              <a:ext uri="{FF2B5EF4-FFF2-40B4-BE49-F238E27FC236}">
                <a16:creationId xmlns:a16="http://schemas.microsoft.com/office/drawing/2014/main" id="{6CEEBFC2-DC34-A4B5-C4EB-4D57F81F0897}"/>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a:spcAft>
                <a:spcPts val="600"/>
              </a:spcAft>
            </a:pPr>
            <a:fld id="{B4871048-7B02-4568-BD94-EFE6EA0A110A}" type="slidenum">
              <a:rPr lang="en-US" kern="1200" dirty="0">
                <a:solidFill>
                  <a:schemeClr val="accent1"/>
                </a:solidFill>
                <a:latin typeface="+mn-lt"/>
                <a:ea typeface="+mn-ea"/>
                <a:cs typeface="+mn-cs"/>
              </a:rPr>
              <a:pPr>
                <a:spcAft>
                  <a:spcPts val="600"/>
                </a:spcAft>
              </a:pPr>
              <a:t>18</a:t>
            </a:fld>
            <a:endParaRPr lang="en-US" kern="1200" dirty="0">
              <a:solidFill>
                <a:schemeClr val="accent1"/>
              </a:solidFill>
              <a:latin typeface="+mn-lt"/>
              <a:ea typeface="+mn-ea"/>
              <a:cs typeface="+mn-cs"/>
            </a:endParaRPr>
          </a:p>
        </p:txBody>
      </p:sp>
      <p:sp>
        <p:nvSpPr>
          <p:cNvPr id="7" name="TextBox 6">
            <a:extLst>
              <a:ext uri="{FF2B5EF4-FFF2-40B4-BE49-F238E27FC236}">
                <a16:creationId xmlns:a16="http://schemas.microsoft.com/office/drawing/2014/main" id="{69B6F435-6A79-9B1C-B049-B6F7F2A7101D}"/>
              </a:ext>
            </a:extLst>
          </p:cNvPr>
          <p:cNvSpPr txBox="1"/>
          <p:nvPr/>
        </p:nvSpPr>
        <p:spPr>
          <a:xfrm>
            <a:off x="1184267" y="5507125"/>
            <a:ext cx="8596668" cy="530003"/>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dirty="0">
                <a:solidFill>
                  <a:schemeClr val="tx1">
                    <a:lumMod val="75000"/>
                    <a:lumOff val="25000"/>
                  </a:schemeClr>
                </a:solidFill>
              </a:rPr>
              <a:t>https://www.youtube.com/watch?v=3I2x1srXdHc</a:t>
            </a:r>
          </a:p>
        </p:txBody>
      </p:sp>
      <p:sp>
        <p:nvSpPr>
          <p:cNvPr id="57" name="Isosceles Triangle 56">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TextBox 8">
            <a:extLst>
              <a:ext uri="{FF2B5EF4-FFF2-40B4-BE49-F238E27FC236}">
                <a16:creationId xmlns:a16="http://schemas.microsoft.com/office/drawing/2014/main" id="{436E16B9-AFCE-7866-44F7-8BB4FFA3D8FB}"/>
              </a:ext>
            </a:extLst>
          </p:cNvPr>
          <p:cNvSpPr txBox="1"/>
          <p:nvPr/>
        </p:nvSpPr>
        <p:spPr>
          <a:xfrm>
            <a:off x="1535652" y="36931"/>
            <a:ext cx="6998180" cy="1846659"/>
          </a:xfrm>
          <a:prstGeom prst="rect">
            <a:avLst/>
          </a:prstGeom>
          <a:noFill/>
        </p:spPr>
        <p:txBody>
          <a:bodyPr wrap="square">
            <a:spAutoFit/>
          </a:bodyPr>
          <a:lstStyle/>
          <a:p>
            <a:pPr algn="ctr">
              <a:spcBef>
                <a:spcPts val="225"/>
              </a:spcBef>
              <a:buNone/>
            </a:pPr>
            <a:r>
              <a:rPr lang="en-US" sz="2000" b="0" i="0" u="sng" strike="noStrike" dirty="0">
                <a:solidFill>
                  <a:srgbClr val="1A0DAB"/>
                </a:solidFill>
                <a:effectLst/>
                <a:latin typeface="Roboto" panose="02000000000000000000" pitchFamily="2" charset="0"/>
                <a:hlinkClick r:id="rId6"/>
              </a:rPr>
              <a:t>The Dilemma of Ethical Leadership | Isabel Chavez Lopez .</a:t>
            </a:r>
          </a:p>
          <a:p>
            <a:pPr>
              <a:buNone/>
            </a:pPr>
            <a:br>
              <a:rPr lang="en-US" sz="2000" b="0" i="0" u="none" strike="noStrike" dirty="0">
                <a:solidFill>
                  <a:srgbClr val="1A0DAB"/>
                </a:solidFill>
                <a:effectLst/>
                <a:latin typeface="Roboto" panose="02000000000000000000" pitchFamily="2" charset="0"/>
                <a:hlinkClick r:id="rId6"/>
              </a:rPr>
            </a:br>
            <a:r>
              <a:rPr lang="en-US" dirty="0">
                <a:latin typeface="Times New Roman" panose="02020603050405020304" pitchFamily="18" charset="0"/>
                <a:cs typeface="Times New Roman" panose="02020603050405020304" pitchFamily="18" charset="0"/>
              </a:rPr>
              <a:t>In this TED talk Lopez delves into the dilemma of ethical leadership, spoke of the importance of maintaining ethical standards, even when faced with the pressure to prioritize success over power, to consistently do the right thing regardless of whether one is being watched</a:t>
            </a:r>
          </a:p>
        </p:txBody>
      </p:sp>
      <p:pic>
        <p:nvPicPr>
          <p:cNvPr id="10" name="Online Media 9" title="The Dilemma of Ethical Leadership | Isabel Chavez Lopez-Ibañez | TEDxAmericanSchoolOfGuatemala">
            <a:hlinkClick r:id="" action="ppaction://media"/>
            <a:extLst>
              <a:ext uri="{FF2B5EF4-FFF2-40B4-BE49-F238E27FC236}">
                <a16:creationId xmlns:a16="http://schemas.microsoft.com/office/drawing/2014/main" id="{81133AF4-6028-CBAE-D193-6A4782890645}"/>
              </a:ext>
            </a:extLst>
          </p:cNvPr>
          <p:cNvPicPr>
            <a:picLocks noRot="1" noChangeAspect="1"/>
          </p:cNvPicPr>
          <p:nvPr>
            <a:videoFile r:link="rId1"/>
          </p:nvPr>
        </p:nvPicPr>
        <p:blipFill>
          <a:blip r:embed="rId7"/>
          <a:stretch>
            <a:fillRect/>
          </a:stretch>
        </p:blipFill>
        <p:spPr>
          <a:xfrm>
            <a:off x="1445560" y="2139351"/>
            <a:ext cx="5585843" cy="3053751"/>
          </a:xfrm>
          <a:prstGeom prst="rect">
            <a:avLst/>
          </a:prstGeom>
        </p:spPr>
      </p:pic>
      <p:pic>
        <p:nvPicPr>
          <p:cNvPr id="6" name="Audio 5">
            <a:hlinkClick r:id="" action="ppaction://media"/>
            <a:extLst>
              <a:ext uri="{FF2B5EF4-FFF2-40B4-BE49-F238E27FC236}">
                <a16:creationId xmlns:a16="http://schemas.microsoft.com/office/drawing/2014/main" id="{0D3746C0-2204-8532-1263-B09A9F8D11E4}"/>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38162267"/>
      </p:ext>
    </p:extLst>
  </p:cSld>
  <p:clrMapOvr>
    <a:masterClrMapping/>
  </p:clrMapOvr>
  <mc:AlternateContent xmlns:mc="http://schemas.openxmlformats.org/markup-compatibility/2006">
    <mc:Choice xmlns:p14="http://schemas.microsoft.com/office/powerpoint/2010/main" Requires="p14">
      <p:transition spd="slow" p14:dur="2000" advTm="26879"/>
    </mc:Choice>
    <mc:Fallback>
      <p:transition spd="slow" advTm="26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2397656E-5F41-41E4-9A4A-B40D421B9495}"/>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dirty="0"/>
              <a:t>Conclusion</a:t>
            </a:r>
          </a:p>
        </p:txBody>
      </p:sp>
      <p:pic>
        <p:nvPicPr>
          <p:cNvPr id="7" name="Picture 6" descr="Colorful carved figures of humans">
            <a:extLst>
              <a:ext uri="{FF2B5EF4-FFF2-40B4-BE49-F238E27FC236}">
                <a16:creationId xmlns:a16="http://schemas.microsoft.com/office/drawing/2014/main" id="{84DF3AB9-C0B3-97AD-DE08-4FFCAB8AF082}"/>
              </a:ext>
            </a:extLst>
          </p:cNvPr>
          <p:cNvPicPr>
            <a:picLocks noChangeAspect="1"/>
          </p:cNvPicPr>
          <p:nvPr/>
        </p:nvPicPr>
        <p:blipFill>
          <a:blip r:embed="rId4"/>
          <a:srcRect l="39517" r="32119" b="-1"/>
          <a:stretch>
            <a:fillRect/>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3" name="Isosceles Triangle 22">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A114C53F-85F0-1E0C-E025-D5E06C0AE9A4}"/>
              </a:ext>
            </a:extLst>
          </p:cNvPr>
          <p:cNvSpPr txBox="1"/>
          <p:nvPr/>
        </p:nvSpPr>
        <p:spPr>
          <a:xfrm>
            <a:off x="2849562" y="2160589"/>
            <a:ext cx="6424440" cy="3880773"/>
          </a:xfrm>
          <a:prstGeom prst="rect">
            <a:avLst/>
          </a:prstGeom>
        </p:spPr>
        <p:txBody>
          <a:bodyPr vert="horz" lIns="91440" tIns="45720" rIns="91440" bIns="45720" rtlCol="0">
            <a:normAutofit fontScale="92500" lnSpcReduction="20000"/>
          </a:bodyPr>
          <a:lstStyle/>
          <a:p>
            <a:pPr>
              <a:lnSpc>
                <a:spcPct val="90000"/>
              </a:lnSpc>
              <a:spcBef>
                <a:spcPts val="1000"/>
              </a:spcBef>
              <a:buClr>
                <a:schemeClr val="accent1"/>
              </a:buClr>
              <a:buSzPct val="80000"/>
              <a:buFont typeface="Wingdings 3" charset="2"/>
              <a:buChar char=""/>
            </a:pPr>
            <a:r>
              <a:rPr lang="en-US" dirty="0"/>
              <a:t>“Leadership is Dangerous” (Linskey, Heifetz, 2017, p.11) emphasizing that “If leadership were about giving people good news, the job would be easy”</a:t>
            </a:r>
          </a:p>
          <a:p>
            <a:pPr>
              <a:lnSpc>
                <a:spcPct val="90000"/>
              </a:lnSpc>
              <a:spcBef>
                <a:spcPts val="1000"/>
              </a:spcBef>
              <a:buClr>
                <a:schemeClr val="accent1"/>
              </a:buClr>
              <a:buSzPct val="80000"/>
            </a:pPr>
            <a:r>
              <a:rPr lang="en-US" dirty="0">
                <a:solidFill>
                  <a:schemeClr val="tx1">
                    <a:lumMod val="75000"/>
                    <a:lumOff val="25000"/>
                  </a:schemeClr>
                </a:solidFill>
              </a:rPr>
              <a:t>Ethical leadership and social impact are inherently linked; ethical leadership supports a culture of responsibility and positive social change, while societal impact initiatives, in turn, emphasizes ethical behavior within an organization. Organizations that prioritize ethical leadership tend to garner stronger stakeholder relationships, enhanced reputations, and greater long-term sustainability. In essence there is a need for ethical leadership that demands social impact is more critical than ever. Studies have confirmed that there is an increasing demand in today’s business world for organizations to adopt and demonstrate socially responsible behavior towards society, to protect and adhere to laws and regulations which fosters a positive social impact when paired with the practice of ethical leadership. </a:t>
            </a:r>
            <a:r>
              <a:rPr lang="en-US" dirty="0"/>
              <a:t>"Where the willingness is great, the difficulties cannot be great." (Machiavelli, 2018). This quote suggests that a leader's determination can overcome obstacles. </a:t>
            </a:r>
          </a:p>
          <a:p>
            <a:pPr>
              <a:lnSpc>
                <a:spcPct val="90000"/>
              </a:lnSpc>
              <a:spcBef>
                <a:spcPts val="1000"/>
              </a:spcBef>
              <a:buClr>
                <a:schemeClr val="accent1"/>
              </a:buClr>
              <a:buSzPct val="80000"/>
            </a:pPr>
            <a:endParaRPr lang="en-US" dirty="0">
              <a:solidFill>
                <a:schemeClr val="tx1">
                  <a:lumMod val="75000"/>
                  <a:lumOff val="25000"/>
                </a:schemeClr>
              </a:solidFill>
            </a:endParaRPr>
          </a:p>
        </p:txBody>
      </p:sp>
      <p:sp>
        <p:nvSpPr>
          <p:cNvPr id="3" name="Footer Placeholder 2">
            <a:extLst>
              <a:ext uri="{FF2B5EF4-FFF2-40B4-BE49-F238E27FC236}">
                <a16:creationId xmlns:a16="http://schemas.microsoft.com/office/drawing/2014/main" id="{77A87961-0B0B-54C6-7EF2-43C529D17E5E}"/>
              </a:ext>
            </a:extLst>
          </p:cNvPr>
          <p:cNvSpPr>
            <a:spLocks noGrp="1"/>
          </p:cNvSpPr>
          <p:nvPr>
            <p:ph type="ftr" sz="quarter" idx="11"/>
          </p:nvPr>
        </p:nvSpPr>
        <p:spPr>
          <a:xfrm>
            <a:off x="2849563" y="6041362"/>
            <a:ext cx="4125383"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Andrew Bishop</a:t>
            </a:r>
          </a:p>
        </p:txBody>
      </p:sp>
      <p:sp>
        <p:nvSpPr>
          <p:cNvPr id="4" name="Slide Number Placeholder 3">
            <a:extLst>
              <a:ext uri="{FF2B5EF4-FFF2-40B4-BE49-F238E27FC236}">
                <a16:creationId xmlns:a16="http://schemas.microsoft.com/office/drawing/2014/main" id="{BA08C976-43A4-B938-9E95-089BAEB47640}"/>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B4871048-7B02-4568-BD94-EFE6EA0A110A}" type="slidenum">
              <a:rPr lang="en-US" smtClean="0"/>
              <a:pPr defTabSz="914400">
                <a:spcAft>
                  <a:spcPts val="600"/>
                </a:spcAft>
              </a:pPr>
              <a:t>19</a:t>
            </a:fld>
            <a:endParaRPr lang="en-US"/>
          </a:p>
        </p:txBody>
      </p:sp>
      <p:pic>
        <p:nvPicPr>
          <p:cNvPr id="9" name="Audio 8">
            <a:hlinkClick r:id="" action="ppaction://media"/>
            <a:extLst>
              <a:ext uri="{FF2B5EF4-FFF2-40B4-BE49-F238E27FC236}">
                <a16:creationId xmlns:a16="http://schemas.microsoft.com/office/drawing/2014/main" id="{4A44204E-3758-1820-5432-3ABCD59295D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74949838"/>
      </p:ext>
    </p:extLst>
  </p:cSld>
  <p:clrMapOvr>
    <a:masterClrMapping/>
  </p:clrMapOvr>
  <mc:AlternateContent xmlns:mc="http://schemas.openxmlformats.org/markup-compatibility/2006">
    <mc:Choice xmlns:p14="http://schemas.microsoft.com/office/powerpoint/2010/main" Requires="p14">
      <p:transition spd="slow" p14:dur="2000" advTm="88042"/>
    </mc:Choice>
    <mc:Fallback>
      <p:transition spd="slow" advTm="88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6B0052-9402-67D5-6928-2611E11CBC07}"/>
              </a:ext>
            </a:extLst>
          </p:cNvPr>
          <p:cNvSpPr>
            <a:spLocks noGrp="1"/>
          </p:cNvSpPr>
          <p:nvPr>
            <p:ph type="ftr" sz="quarter" idx="11"/>
          </p:nvPr>
        </p:nvSpPr>
        <p:spPr/>
        <p:txBody>
          <a:bodyPr/>
          <a:lstStyle/>
          <a:p>
            <a:r>
              <a:rPr lang="en-US"/>
              <a:t>Andrew Bishop</a:t>
            </a:r>
          </a:p>
        </p:txBody>
      </p:sp>
      <p:sp>
        <p:nvSpPr>
          <p:cNvPr id="3" name="Slide Number Placeholder 2">
            <a:extLst>
              <a:ext uri="{FF2B5EF4-FFF2-40B4-BE49-F238E27FC236}">
                <a16:creationId xmlns:a16="http://schemas.microsoft.com/office/drawing/2014/main" id="{E7074961-157E-FDB0-C5E7-052780951D89}"/>
              </a:ext>
            </a:extLst>
          </p:cNvPr>
          <p:cNvSpPr>
            <a:spLocks noGrp="1"/>
          </p:cNvSpPr>
          <p:nvPr>
            <p:ph type="sldNum" sz="quarter" idx="12"/>
          </p:nvPr>
        </p:nvSpPr>
        <p:spPr/>
        <p:txBody>
          <a:bodyPr/>
          <a:lstStyle/>
          <a:p>
            <a:fld id="{B4871048-7B02-4568-BD94-EFE6EA0A110A}" type="slidenum">
              <a:rPr lang="en-US" smtClean="0"/>
              <a:t>20</a:t>
            </a:fld>
            <a:endParaRPr lang="en-US"/>
          </a:p>
        </p:txBody>
      </p:sp>
      <p:sp>
        <p:nvSpPr>
          <p:cNvPr id="5" name="TextBox 4">
            <a:extLst>
              <a:ext uri="{FF2B5EF4-FFF2-40B4-BE49-F238E27FC236}">
                <a16:creationId xmlns:a16="http://schemas.microsoft.com/office/drawing/2014/main" id="{C19F9CF7-27CD-6C35-C03E-55C32940660D}"/>
              </a:ext>
            </a:extLst>
          </p:cNvPr>
          <p:cNvSpPr txBox="1"/>
          <p:nvPr/>
        </p:nvSpPr>
        <p:spPr>
          <a:xfrm>
            <a:off x="1403947" y="789090"/>
            <a:ext cx="7774557" cy="5444119"/>
          </a:xfrm>
          <a:prstGeom prst="rect">
            <a:avLst/>
          </a:prstGeom>
          <a:noFill/>
        </p:spPr>
        <p:txBody>
          <a:bodyPr wrap="square">
            <a:spAutoFit/>
          </a:bodyPr>
          <a:lstStyle/>
          <a:p>
            <a:pPr marL="0" marR="0" algn="ctr">
              <a:lnSpc>
                <a:spcPct val="115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REFERENCES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90000"/>
              </a:lnSpc>
              <a:spcBef>
                <a:spcPts val="1000"/>
              </a:spcBef>
              <a:buClr>
                <a:schemeClr val="accent1"/>
              </a:buClr>
              <a:buSzPct val="80000"/>
              <a:buFont typeface="Wingdings 3" charset="2"/>
              <a:buChar char=""/>
            </a:pPr>
            <a:r>
              <a:rPr lang="en-US" dirty="0">
                <a:solidFill>
                  <a:schemeClr val="tx1">
                    <a:lumMod val="75000"/>
                    <a:lumOff val="25000"/>
                  </a:schemeClr>
                </a:solidFill>
              </a:rPr>
              <a:t>Grace, Carolyn. “4 Data Charts That Make the Case for Culture in 2023 Business Strategy.” </a:t>
            </a:r>
            <a:r>
              <a:rPr lang="en-US" i="1" dirty="0">
                <a:solidFill>
                  <a:schemeClr val="tx1">
                    <a:lumMod val="75000"/>
                    <a:lumOff val="25000"/>
                  </a:schemeClr>
                </a:solidFill>
              </a:rPr>
              <a:t>Lrn.com</a:t>
            </a:r>
            <a:r>
              <a:rPr lang="en-US" dirty="0">
                <a:solidFill>
                  <a:schemeClr val="tx1">
                    <a:lumMod val="75000"/>
                    <a:lumOff val="25000"/>
                  </a:schemeClr>
                </a:solidFill>
              </a:rPr>
              <a:t>, LRN, 4 Jan. 2023, lrn.com/blog/4-data-charts-on-company-culture-for-2023-business-strategy-lrn-benchmark-of-ethical-culture.</a:t>
            </a:r>
          </a:p>
          <a:p>
            <a:pPr marL="457200">
              <a:lnSpc>
                <a:spcPct val="90000"/>
              </a:lnSpc>
              <a:spcBef>
                <a:spcPts val="1000"/>
              </a:spcBef>
              <a:buClr>
                <a:schemeClr val="accent1"/>
              </a:buClr>
              <a:buSzPct val="80000"/>
              <a:buFont typeface="Wingdings 3" charset="2"/>
              <a:buChar char=""/>
            </a:pPr>
            <a:r>
              <a:rPr lang="en-US" dirty="0">
                <a:solidFill>
                  <a:schemeClr val="tx1">
                    <a:lumMod val="75000"/>
                    <a:lumOff val="25000"/>
                  </a:schemeClr>
                </a:solidFill>
              </a:rPr>
              <a:t>Heifetz, R. A., &amp; Linsky, M. (2017). </a:t>
            </a:r>
            <a:r>
              <a:rPr lang="en-US" i="1" dirty="0">
                <a:solidFill>
                  <a:schemeClr val="tx1">
                    <a:lumMod val="75000"/>
                    <a:lumOff val="25000"/>
                  </a:schemeClr>
                </a:solidFill>
              </a:rPr>
              <a:t>Leadership on the Line, with a New Preface by the Authors: Staying Alive Through the Dangers of Leading</a:t>
            </a:r>
            <a:r>
              <a:rPr lang="en-US" dirty="0">
                <a:solidFill>
                  <a:schemeClr val="tx1">
                    <a:lumMod val="75000"/>
                    <a:lumOff val="25000"/>
                  </a:schemeClr>
                </a:solidFill>
              </a:rPr>
              <a:t>. Harvard Business Review Press.</a:t>
            </a:r>
          </a:p>
          <a:p>
            <a:pPr marL="457200">
              <a:lnSpc>
                <a:spcPct val="90000"/>
              </a:lnSpc>
              <a:spcBef>
                <a:spcPts val="1000"/>
              </a:spcBef>
              <a:buClr>
                <a:schemeClr val="accent1"/>
              </a:buClr>
              <a:buSzPct val="80000"/>
              <a:buFont typeface="Wingdings 3" charset="2"/>
              <a:buChar char=""/>
            </a:pPr>
            <a:r>
              <a:rPr lang="en-US" dirty="0">
                <a:solidFill>
                  <a:schemeClr val="tx1">
                    <a:lumMod val="75000"/>
                    <a:lumOff val="25000"/>
                  </a:schemeClr>
                </a:solidFill>
              </a:rPr>
              <a:t>Juneja, Prachi. “Kotter’s 8 Step Model of Change.” </a:t>
            </a:r>
            <a:r>
              <a:rPr lang="en-US" i="1" dirty="0">
                <a:solidFill>
                  <a:schemeClr val="tx1">
                    <a:lumMod val="75000"/>
                    <a:lumOff val="25000"/>
                  </a:schemeClr>
                </a:solidFill>
              </a:rPr>
              <a:t>Management Study Guide</a:t>
            </a:r>
            <a:r>
              <a:rPr lang="en-US" dirty="0">
                <a:solidFill>
                  <a:schemeClr val="tx1">
                    <a:lumMod val="75000"/>
                    <a:lumOff val="25000"/>
                  </a:schemeClr>
                </a:solidFill>
              </a:rPr>
              <a:t>, 12 Feb. 2025, www.managementstudyguide.com/kotters-8-step-model-of-change.htm. Accessed 15 Aug. 2025.</a:t>
            </a:r>
          </a:p>
          <a:p>
            <a:pPr marL="457200">
              <a:lnSpc>
                <a:spcPct val="90000"/>
              </a:lnSpc>
              <a:spcBef>
                <a:spcPts val="1000"/>
              </a:spcBef>
              <a:buClr>
                <a:schemeClr val="accent1"/>
              </a:buClr>
              <a:buSzPct val="80000"/>
              <a:buFont typeface="Wingdings 3" charset="2"/>
              <a:buChar char=""/>
            </a:pPr>
            <a:r>
              <a:rPr lang="en-US" dirty="0">
                <a:solidFill>
                  <a:schemeClr val="tx1">
                    <a:lumMod val="75000"/>
                    <a:lumOff val="25000"/>
                  </a:schemeClr>
                </a:solidFill>
              </a:rPr>
              <a:t>Machiavelli, N., &amp; Bull, G. (2003). </a:t>
            </a:r>
            <a:r>
              <a:rPr lang="en-US" i="1" dirty="0">
                <a:solidFill>
                  <a:schemeClr val="tx1">
                    <a:lumMod val="75000"/>
                    <a:lumOff val="25000"/>
                  </a:schemeClr>
                </a:solidFill>
              </a:rPr>
              <a:t>The Prince</a:t>
            </a:r>
            <a:r>
              <a:rPr lang="en-US" dirty="0">
                <a:solidFill>
                  <a:schemeClr val="tx1">
                    <a:lumMod val="75000"/>
                    <a:lumOff val="25000"/>
                  </a:schemeClr>
                </a:solidFill>
              </a:rPr>
              <a:t>. Penguin Classics.</a:t>
            </a:r>
          </a:p>
          <a:p>
            <a:pPr marL="457200">
              <a:lnSpc>
                <a:spcPct val="90000"/>
              </a:lnSpc>
              <a:spcBef>
                <a:spcPts val="1000"/>
              </a:spcBef>
              <a:buClr>
                <a:schemeClr val="accent1"/>
              </a:buClr>
              <a:buSzPct val="80000"/>
              <a:buFont typeface="Wingdings 3" charset="2"/>
              <a:buChar char=""/>
            </a:pPr>
            <a:r>
              <a:rPr lang="en-US" dirty="0">
                <a:solidFill>
                  <a:schemeClr val="tx1">
                    <a:lumMod val="75000"/>
                    <a:lumOff val="25000"/>
                  </a:schemeClr>
                </a:solidFill>
              </a:rPr>
              <a:t>TEDx Talks. “The Dilemma of Ethical Leadership | Isabel Chavez Lopez-Ibañez | </a:t>
            </a:r>
            <a:r>
              <a:rPr lang="en-US" dirty="0" err="1">
                <a:solidFill>
                  <a:schemeClr val="tx1">
                    <a:lumMod val="75000"/>
                    <a:lumOff val="25000"/>
                  </a:schemeClr>
                </a:solidFill>
              </a:rPr>
              <a:t>TEDxAmericanSchoolOfGuatemala</a:t>
            </a:r>
            <a:r>
              <a:rPr lang="en-US" dirty="0">
                <a:solidFill>
                  <a:schemeClr val="tx1">
                    <a:lumMod val="75000"/>
                    <a:lumOff val="25000"/>
                  </a:schemeClr>
                </a:solidFill>
              </a:rPr>
              <a:t>.” </a:t>
            </a:r>
            <a:r>
              <a:rPr lang="en-US" i="1" dirty="0">
                <a:solidFill>
                  <a:schemeClr val="tx1">
                    <a:lumMod val="75000"/>
                    <a:lumOff val="25000"/>
                  </a:schemeClr>
                </a:solidFill>
              </a:rPr>
              <a:t>YouTube</a:t>
            </a:r>
            <a:r>
              <a:rPr lang="en-US" dirty="0">
                <a:solidFill>
                  <a:schemeClr val="tx1">
                    <a:lumMod val="75000"/>
                    <a:lumOff val="25000"/>
                  </a:schemeClr>
                </a:solidFill>
              </a:rPr>
              <a:t>, 27 Mar. 2025, www.youtube.com/watch?v=3I2x1srXdHc. Accessed 18 Aug. 2025.</a:t>
            </a:r>
          </a:p>
          <a:p>
            <a:pPr marL="0" marR="0">
              <a:lnSpc>
                <a:spcPct val="115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83339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1003</TotalTime>
  <Words>1199</Words>
  <Application>Microsoft Office PowerPoint</Application>
  <PresentationFormat>Widescreen</PresentationFormat>
  <Paragraphs>94</Paragraphs>
  <Slides>20</Slides>
  <Notes>1</Notes>
  <HiddenSlides>0</HiddenSlides>
  <MMClips>20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Roboto</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Ethical Decision-Making Frameworks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 on Improving ethical leadership and social impact.</vt:lpstr>
      <vt:lpstr>PowerPoint Presentation</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Bishop, Andrew O (CTR)</dc:creator>
  <cp:lastModifiedBy>andrew bishop</cp:lastModifiedBy>
  <cp:revision>3</cp:revision>
  <dcterms:created xsi:type="dcterms:W3CDTF">2025-08-14T14:23:38Z</dcterms:created>
  <dcterms:modified xsi:type="dcterms:W3CDTF">2025-08-20T20:26:40Z</dcterms:modified>
</cp:coreProperties>
</file>